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9296400" cy="7010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400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g"/><Relationship Id="rId18" Type="http://schemas.openxmlformats.org/officeDocument/2006/relationships/image" Target="../media/image1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" Type="http://schemas.openxmlformats.org/officeDocument/2006/relationships/image" Target="../media/image1.png"/><Relationship Id="rId16" Type="http://schemas.openxmlformats.org/officeDocument/2006/relationships/image" Target="../media/image1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10" Type="http://schemas.openxmlformats.org/officeDocument/2006/relationships/image" Target="../media/image9.jpg"/><Relationship Id="rId19" Type="http://schemas.openxmlformats.org/officeDocument/2006/relationships/image" Target="../media/image18.jp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1483" y="158495"/>
            <a:ext cx="2776855" cy="4185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275" marR="5080" indent="-29209">
              <a:lnSpc>
                <a:spcPct val="108800"/>
              </a:lnSpc>
              <a:spcBef>
                <a:spcPts val="100"/>
              </a:spcBef>
            </a:pPr>
            <a:r>
              <a:rPr sz="1200" b="1" dirty="0">
                <a:latin typeface="Calibri"/>
                <a:cs typeface="Calibri"/>
              </a:rPr>
              <a:t>In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Progression</a:t>
            </a:r>
            <a:r>
              <a:rPr sz="1200" b="1" spc="-1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step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2</a:t>
            </a:r>
            <a:r>
              <a:rPr lang="en-GB" sz="1200" b="1" dirty="0">
                <a:latin typeface="Calibri"/>
                <a:cs typeface="Calibri"/>
              </a:rPr>
              <a:t>/3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30" dirty="0">
                <a:latin typeface="Calibri"/>
                <a:cs typeface="Calibri"/>
              </a:rPr>
              <a:t>age</a:t>
            </a:r>
            <a:r>
              <a:rPr sz="1200" b="1" spc="-75" dirty="0">
                <a:latin typeface="Calibri"/>
                <a:cs typeface="Calibri"/>
              </a:rPr>
              <a:t> </a:t>
            </a:r>
            <a:r>
              <a:rPr lang="en-GB" sz="1200" b="1" spc="-40" dirty="0">
                <a:latin typeface="Calibri"/>
                <a:cs typeface="Calibri"/>
              </a:rPr>
              <a:t>7-11</a:t>
            </a:r>
            <a:r>
              <a:rPr sz="1200" b="1" spc="430" dirty="0">
                <a:latin typeface="Calibri"/>
                <a:cs typeface="Calibri"/>
              </a:rPr>
              <a:t> </a:t>
            </a:r>
            <a:endParaRPr lang="en-GB" sz="1200" b="1" spc="-35" dirty="0">
              <a:latin typeface="Calibri"/>
              <a:cs typeface="Calibri"/>
            </a:endParaRPr>
          </a:p>
          <a:p>
            <a:pPr marL="41275" marR="5080" indent="-29209">
              <a:lnSpc>
                <a:spcPct val="108800"/>
              </a:lnSpc>
              <a:spcBef>
                <a:spcPts val="100"/>
              </a:spcBef>
            </a:pP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Children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will: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92161" y="575056"/>
            <a:ext cx="3076575" cy="176911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93040" marR="15240" indent="-180975">
              <a:lnSpc>
                <a:spcPct val="104099"/>
              </a:lnSpc>
              <a:spcBef>
                <a:spcPts val="40"/>
              </a:spcBef>
              <a:buFont typeface="Symbol"/>
              <a:buChar char=""/>
              <a:tabLst>
                <a:tab pos="193675" algn="l"/>
              </a:tabLst>
            </a:pPr>
            <a:r>
              <a:rPr sz="1100" dirty="0">
                <a:latin typeface="Calibri"/>
                <a:cs typeface="Calibri"/>
              </a:rPr>
              <a:t>Be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aware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characteristics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different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families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friendships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their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diversity.</a:t>
            </a:r>
            <a:endParaRPr sz="1100" dirty="0">
              <a:latin typeface="Calibri"/>
              <a:cs typeface="Calibri"/>
            </a:endParaRPr>
          </a:p>
          <a:p>
            <a:pPr marL="193040" marR="290830" indent="-180975">
              <a:lnSpc>
                <a:spcPct val="101800"/>
              </a:lnSpc>
              <a:spcBef>
                <a:spcPts val="110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importance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sex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10" dirty="0">
                <a:latin typeface="Calibri"/>
                <a:cs typeface="Calibri"/>
              </a:rPr>
              <a:t> gender equality.</a:t>
            </a:r>
            <a:endParaRPr sz="1100" dirty="0">
              <a:latin typeface="Calibri"/>
              <a:cs typeface="Calibri"/>
            </a:endParaRPr>
          </a:p>
          <a:p>
            <a:pPr marL="193040" marR="132080" indent="-180975">
              <a:lnSpc>
                <a:spcPct val="101800"/>
              </a:lnSpc>
              <a:spcBef>
                <a:spcPts val="5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different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kinds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harmful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or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abusive behaviour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role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technology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can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play.</a:t>
            </a:r>
            <a:endParaRPr sz="1100" dirty="0">
              <a:latin typeface="Calibri"/>
              <a:cs typeface="Calibri"/>
            </a:endParaRPr>
          </a:p>
          <a:p>
            <a:pPr marL="193040" marR="5080" indent="-180975">
              <a:lnSpc>
                <a:spcPts val="1360"/>
              </a:lnSpc>
              <a:spcBef>
                <a:spcPts val="50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Develop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skills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build consensual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relationships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spc="-25" dirty="0">
                <a:latin typeface="Calibri"/>
                <a:cs typeface="Calibri"/>
              </a:rPr>
              <a:t>and </a:t>
            </a:r>
            <a:r>
              <a:rPr sz="1100" dirty="0">
                <a:latin typeface="Calibri"/>
                <a:cs typeface="Calibri"/>
              </a:rPr>
              <a:t>know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how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safely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respond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10" dirty="0">
                <a:latin typeface="Calibri"/>
                <a:cs typeface="Calibri"/>
              </a:rPr>
              <a:t> report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harmful</a:t>
            </a:r>
            <a:endParaRPr sz="1100" dirty="0">
              <a:latin typeface="Calibri"/>
              <a:cs typeface="Calibri"/>
            </a:endParaRPr>
          </a:p>
          <a:p>
            <a:pPr marL="193040">
              <a:lnSpc>
                <a:spcPts val="1305"/>
              </a:lnSpc>
            </a:pPr>
            <a:r>
              <a:rPr sz="1100" spc="-10" dirty="0">
                <a:latin typeface="Calibri"/>
                <a:cs typeface="Calibri"/>
              </a:rPr>
              <a:t>behaviours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10" dirty="0">
                <a:latin typeface="Calibri"/>
                <a:cs typeface="Calibri"/>
              </a:rPr>
              <a:t>relationships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offline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online.</a:t>
            </a:r>
            <a:endParaRPr sz="1100" dirty="0">
              <a:latin typeface="Calibri"/>
              <a:cs typeface="Calibri"/>
            </a:endParaRPr>
          </a:p>
          <a:p>
            <a:pPr marL="193040" indent="-180975">
              <a:lnSpc>
                <a:spcPct val="100000"/>
              </a:lnSpc>
              <a:spcBef>
                <a:spcPts val="150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how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6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keep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safe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online.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92161" y="3855211"/>
            <a:ext cx="3140075" cy="1978811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065" marR="481965">
              <a:lnSpc>
                <a:spcPct val="102299"/>
              </a:lnSpc>
              <a:spcBef>
                <a:spcPts val="65"/>
              </a:spcBef>
              <a:tabLst>
                <a:tab pos="193675" algn="l"/>
              </a:tabLst>
            </a:pPr>
            <a:endParaRPr lang="en-GB" sz="1100" b="1" spc="-10" dirty="0">
              <a:latin typeface="Calibri"/>
              <a:cs typeface="Calibri"/>
            </a:endParaRPr>
          </a:p>
          <a:p>
            <a:pPr marL="193040" marR="481965" indent="-180975">
              <a:lnSpc>
                <a:spcPct val="102299"/>
              </a:lnSpc>
              <a:spcBef>
                <a:spcPts val="65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how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children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young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people experience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changes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during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puberty.</a:t>
            </a:r>
            <a:endParaRPr sz="1100" dirty="0">
              <a:latin typeface="Calibri"/>
              <a:cs typeface="Calibri"/>
            </a:endParaRPr>
          </a:p>
          <a:p>
            <a:pPr marL="193040" indent="-180975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Know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how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manage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personal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self-</a:t>
            </a:r>
            <a:r>
              <a:rPr sz="1100" dirty="0">
                <a:latin typeface="Calibri"/>
                <a:cs typeface="Calibri"/>
              </a:rPr>
              <a:t>care</a:t>
            </a:r>
            <a:r>
              <a:rPr sz="1100" spc="-25" dirty="0">
                <a:latin typeface="Calibri"/>
                <a:cs typeface="Calibri"/>
              </a:rPr>
              <a:t> and</a:t>
            </a:r>
            <a:endParaRPr sz="1100" dirty="0">
              <a:latin typeface="Calibri"/>
              <a:cs typeface="Calibri"/>
            </a:endParaRPr>
          </a:p>
          <a:p>
            <a:pPr marL="193040" marR="285750">
              <a:lnSpc>
                <a:spcPct val="101800"/>
              </a:lnSpc>
              <a:spcBef>
                <a:spcPts val="5"/>
              </a:spcBef>
            </a:pPr>
            <a:r>
              <a:rPr sz="1100" spc="-10" dirty="0">
                <a:latin typeface="Calibri"/>
                <a:cs typeface="Calibri"/>
              </a:rPr>
              <a:t>hygiene, including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importance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menstrual well-being.</a:t>
            </a:r>
            <a:endParaRPr sz="1100" dirty="0">
              <a:latin typeface="Calibri"/>
              <a:cs typeface="Calibri"/>
            </a:endParaRPr>
          </a:p>
          <a:p>
            <a:pPr marL="193040" marR="5080" indent="-180975">
              <a:lnSpc>
                <a:spcPts val="1370"/>
              </a:lnSpc>
              <a:spcBef>
                <a:spcPts val="55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how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reproductive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organs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develop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in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25" dirty="0">
                <a:latin typeface="Calibri"/>
                <a:cs typeface="Calibri"/>
              </a:rPr>
              <a:t>the </a:t>
            </a:r>
            <a:r>
              <a:rPr sz="1100" spc="-10" dirty="0">
                <a:latin typeface="Calibri"/>
                <a:cs typeface="Calibri"/>
              </a:rPr>
              <a:t>human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body.</a:t>
            </a:r>
            <a:endParaRPr sz="1100" dirty="0">
              <a:latin typeface="Calibri"/>
              <a:cs typeface="Calibri"/>
            </a:endParaRPr>
          </a:p>
          <a:p>
            <a:pPr marL="193040" marR="481965" indent="-180975">
              <a:lnSpc>
                <a:spcPct val="101800"/>
              </a:lnSpc>
              <a:spcBef>
                <a:spcPts val="55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Understanding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fertility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processes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25" dirty="0">
                <a:latin typeface="Calibri"/>
                <a:cs typeface="Calibri"/>
              </a:rPr>
              <a:t>of </a:t>
            </a:r>
            <a:r>
              <a:rPr sz="1100" spc="-10" dirty="0">
                <a:latin typeface="Calibri"/>
                <a:cs typeface="Calibri"/>
              </a:rPr>
              <a:t>reproduction..</a:t>
            </a:r>
            <a:endParaRPr sz="1100" dirty="0">
              <a:latin typeface="Calibri"/>
              <a:cs typeface="Calibri"/>
            </a:endParaRPr>
          </a:p>
          <a:p>
            <a:pPr marL="193040" indent="-180975">
              <a:lnSpc>
                <a:spcPct val="100000"/>
              </a:lnSpc>
              <a:spcBef>
                <a:spcPts val="150"/>
              </a:spcBef>
              <a:buFont typeface="Symbol"/>
              <a:buChar char=""/>
              <a:tabLst>
                <a:tab pos="193675" algn="l"/>
              </a:tabLst>
            </a:pPr>
            <a:r>
              <a:rPr sz="1100" spc="-10" dirty="0">
                <a:latin typeface="Calibri"/>
                <a:cs typeface="Calibri"/>
              </a:rPr>
              <a:t>Recognise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process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pregnancy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10" dirty="0">
                <a:latin typeface="Calibri"/>
                <a:cs typeface="Calibri"/>
              </a:rPr>
              <a:t> birth.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223" y="272034"/>
            <a:ext cx="318389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6F2F9F"/>
                </a:solidFill>
                <a:latin typeface="Calibri"/>
                <a:cs typeface="Calibri"/>
              </a:rPr>
              <a:t>Relationships</a:t>
            </a:r>
            <a:r>
              <a:rPr sz="1600" b="1" spc="-4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6F2F9F"/>
                </a:solidFill>
                <a:latin typeface="Calibri"/>
                <a:cs typeface="Calibri"/>
              </a:rPr>
              <a:t>and</a:t>
            </a:r>
            <a:r>
              <a:rPr sz="1600" b="1" spc="-2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6F2F9F"/>
                </a:solidFill>
                <a:latin typeface="Calibri"/>
                <a:cs typeface="Calibri"/>
              </a:rPr>
              <a:t>Sexuality</a:t>
            </a:r>
            <a:r>
              <a:rPr sz="1600" b="1" spc="-3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6F2F9F"/>
                </a:solidFill>
                <a:latin typeface="Calibri"/>
                <a:cs typeface="Calibri"/>
              </a:rPr>
              <a:t>Education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1223" y="768857"/>
            <a:ext cx="319405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-25" dirty="0">
                <a:solidFill>
                  <a:srgbClr val="6F2F9F"/>
                </a:solidFill>
                <a:latin typeface="Calibri"/>
                <a:cs typeface="Calibri"/>
              </a:rPr>
              <a:t>INFORMATION</a:t>
            </a:r>
            <a:r>
              <a:rPr sz="1600" b="1" spc="-4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6F2F9F"/>
                </a:solidFill>
                <a:latin typeface="Calibri"/>
                <a:cs typeface="Calibri"/>
              </a:rPr>
              <a:t>FOR</a:t>
            </a:r>
            <a:r>
              <a:rPr sz="1600" b="1" spc="6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6F2F9F"/>
                </a:solidFill>
                <a:latin typeface="Calibri"/>
                <a:cs typeface="Calibri"/>
              </a:rPr>
              <a:t>PARENTS/CARERS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9427" y="2515615"/>
            <a:ext cx="3075305" cy="114300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8415" marR="13970" indent="-1905" algn="ctr">
              <a:lnSpc>
                <a:spcPct val="102099"/>
              </a:lnSpc>
              <a:spcBef>
                <a:spcPts val="70"/>
              </a:spcBef>
            </a:pPr>
            <a:r>
              <a:rPr sz="1200" dirty="0">
                <a:latin typeface="Calibri"/>
                <a:cs typeface="Calibri"/>
              </a:rPr>
              <a:t>Relationships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Sexuality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Education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(RSE)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is </a:t>
            </a:r>
            <a:r>
              <a:rPr sz="1200" dirty="0">
                <a:latin typeface="Calibri"/>
                <a:cs typeface="Calibri"/>
              </a:rPr>
              <a:t>mandatory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within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Curriculum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Wales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2022.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Calibri"/>
              <a:cs typeface="Calibri"/>
            </a:endParaRPr>
          </a:p>
          <a:p>
            <a:pPr marL="12065" marR="5080" indent="-635" algn="ctr">
              <a:lnSpc>
                <a:spcPct val="102099"/>
              </a:lnSpc>
            </a:pPr>
            <a:r>
              <a:rPr sz="1200" dirty="0">
                <a:latin typeface="Calibri"/>
                <a:cs typeface="Calibri"/>
              </a:rPr>
              <a:t>Our</a:t>
            </a:r>
            <a:r>
              <a:rPr sz="1200" spc="-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comprehensive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whole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programme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is </a:t>
            </a:r>
            <a:r>
              <a:rPr sz="1200" dirty="0">
                <a:latin typeface="Calibri"/>
                <a:cs typeface="Calibri"/>
              </a:rPr>
              <a:t>based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requirements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RSE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Code </a:t>
            </a:r>
            <a:r>
              <a:rPr sz="1200" spc="-10" dirty="0">
                <a:latin typeface="Calibri"/>
                <a:cs typeface="Calibri"/>
              </a:rPr>
              <a:t>2021, </a:t>
            </a:r>
            <a:r>
              <a:rPr sz="1200" dirty="0">
                <a:latin typeface="Calibri"/>
                <a:cs typeface="Calibri"/>
              </a:rPr>
              <a:t>Welsh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Government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0339" y="3817111"/>
            <a:ext cx="3211195" cy="95440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065" marR="5080" indent="635" algn="ctr">
              <a:lnSpc>
                <a:spcPct val="102000"/>
              </a:lnSpc>
              <a:spcBef>
                <a:spcPts val="70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school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acknowledges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parents/carers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are </a:t>
            </a:r>
            <a:r>
              <a:rPr sz="1200" dirty="0">
                <a:latin typeface="Calibri"/>
                <a:cs typeface="Calibri"/>
              </a:rPr>
              <a:t>essential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success of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RSE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programme.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This </a:t>
            </a:r>
            <a:r>
              <a:rPr sz="1200" dirty="0">
                <a:latin typeface="Calibri"/>
                <a:cs typeface="Calibri"/>
              </a:rPr>
              <a:t>leaflet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outlines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some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of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broad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mandatory </a:t>
            </a:r>
            <a:r>
              <a:rPr sz="1200" dirty="0">
                <a:latin typeface="Calibri"/>
                <a:cs typeface="Calibri"/>
              </a:rPr>
              <a:t>content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that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will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be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taught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within</a:t>
            </a:r>
            <a:r>
              <a:rPr sz="1200" spc="-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our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whole</a:t>
            </a:r>
            <a:r>
              <a:rPr sz="1200" spc="-10" dirty="0">
                <a:latin typeface="Calibri"/>
                <a:cs typeface="Calibri"/>
              </a:rPr>
              <a:t> school </a:t>
            </a:r>
            <a:r>
              <a:rPr sz="1200" dirty="0">
                <a:latin typeface="Calibri"/>
                <a:cs typeface="Calibri"/>
              </a:rPr>
              <a:t>RSE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programme.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7956" y="4869627"/>
            <a:ext cx="3235960" cy="943207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065" marR="5080" indent="-1270" algn="ctr">
              <a:lnSpc>
                <a:spcPct val="102099"/>
              </a:lnSpc>
              <a:spcBef>
                <a:spcPts val="60"/>
              </a:spcBef>
            </a:pP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Evidence</a:t>
            </a:r>
            <a:r>
              <a:rPr sz="1200" i="1" spc="-3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emphasises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that</a:t>
            </a:r>
            <a:r>
              <a:rPr sz="1200" i="1" spc="-3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children</a:t>
            </a:r>
            <a:r>
              <a:rPr sz="1200" i="1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25" dirty="0">
                <a:solidFill>
                  <a:srgbClr val="6F2F9F"/>
                </a:solidFill>
                <a:latin typeface="Calibri"/>
                <a:cs typeface="Calibri"/>
              </a:rPr>
              <a:t>and</a:t>
            </a:r>
            <a:r>
              <a:rPr sz="1200" i="1" spc="50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young</a:t>
            </a:r>
            <a:r>
              <a:rPr sz="1200" i="1" spc="-4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people</a:t>
            </a:r>
            <a:r>
              <a:rPr sz="1200" i="1" spc="-4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who</a:t>
            </a:r>
            <a:r>
              <a:rPr sz="1200" i="1" spc="-3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have</a:t>
            </a:r>
            <a:r>
              <a:rPr sz="1200" i="1" spc="-5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received</a:t>
            </a:r>
            <a:r>
              <a:rPr sz="1200" i="1" spc="-4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effective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early</a:t>
            </a:r>
            <a:r>
              <a:rPr sz="1200" i="1" spc="-7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RSE</a:t>
            </a:r>
            <a:r>
              <a:rPr sz="1200" i="1" spc="-6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are</a:t>
            </a:r>
            <a:r>
              <a:rPr sz="1200" i="1" spc="-6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more</a:t>
            </a:r>
            <a:r>
              <a:rPr sz="1200" i="1" spc="-4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likely</a:t>
            </a:r>
            <a:r>
              <a:rPr sz="1200" i="1" spc="-3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to</a:t>
            </a:r>
            <a:r>
              <a:rPr sz="1200" i="1" spc="-5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keep</a:t>
            </a:r>
            <a:r>
              <a:rPr sz="1200" i="1" spc="-5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themselves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safe</a:t>
            </a:r>
            <a:r>
              <a:rPr sz="1200" i="1" spc="-6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and</a:t>
            </a:r>
            <a:r>
              <a:rPr sz="1200" i="1" spc="-5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make</a:t>
            </a:r>
            <a:r>
              <a:rPr sz="1200" i="1" spc="-5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informed</a:t>
            </a:r>
            <a:r>
              <a:rPr sz="1200" i="1" spc="-6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choices</a:t>
            </a:r>
            <a:r>
              <a:rPr sz="1200" i="1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in</a:t>
            </a:r>
            <a:r>
              <a:rPr sz="1200" i="1" spc="-5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respect</a:t>
            </a:r>
            <a:r>
              <a:rPr sz="1200" i="1" spc="-5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25" dirty="0">
                <a:solidFill>
                  <a:srgbClr val="6F2F9F"/>
                </a:solidFill>
                <a:latin typeface="Calibri"/>
                <a:cs typeface="Calibri"/>
              </a:rPr>
              <a:t>of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their</a:t>
            </a:r>
            <a:r>
              <a:rPr sz="1200" i="1" spc="-7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health</a:t>
            </a:r>
            <a:r>
              <a:rPr sz="1200" i="1" spc="-4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dirty="0">
                <a:solidFill>
                  <a:srgbClr val="6F2F9F"/>
                </a:solidFill>
                <a:latin typeface="Calibri"/>
                <a:cs typeface="Calibri"/>
              </a:rPr>
              <a:t>and</a:t>
            </a:r>
            <a:r>
              <a:rPr sz="1200" i="1" spc="-6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200" i="1" spc="-10" dirty="0">
                <a:solidFill>
                  <a:srgbClr val="6F2F9F"/>
                </a:solidFill>
                <a:latin typeface="Calibri"/>
                <a:cs typeface="Calibri"/>
              </a:rPr>
              <a:t>wellbeing.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9838" y="5826824"/>
            <a:ext cx="2726656" cy="4975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050" dirty="0">
                <a:latin typeface="Calibri"/>
                <a:cs typeface="Calibri"/>
              </a:rPr>
              <a:t>Parent/carers are welcome to make arrangements to visit school to view and discuss the materials and resources used in RSE lessons.</a:t>
            </a:r>
            <a:endParaRPr sz="1050" dirty="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726813" y="1957200"/>
            <a:ext cx="3196590" cy="3624579"/>
            <a:chOff x="3737609" y="2175510"/>
            <a:chExt cx="3196590" cy="3624579"/>
          </a:xfrm>
        </p:grpSpPr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85181" y="2175510"/>
              <a:ext cx="523493" cy="187833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85181" y="2175510"/>
              <a:ext cx="2049017" cy="230657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85181" y="4058411"/>
              <a:ext cx="1525524" cy="42367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10705" y="2599182"/>
              <a:ext cx="523494" cy="188290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37609" y="2742438"/>
              <a:ext cx="695706" cy="182346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37609" y="2191512"/>
              <a:ext cx="2140458" cy="237439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33315" y="4014977"/>
              <a:ext cx="1444752" cy="55092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82361" y="2191512"/>
              <a:ext cx="695706" cy="182346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62093" y="3957827"/>
              <a:ext cx="1534668" cy="1841754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203894" y="6554221"/>
            <a:ext cx="1058545" cy="193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dirty="0">
                <a:latin typeface="Calibri"/>
                <a:cs typeface="Calibri"/>
              </a:rPr>
              <a:t>in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association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with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17632" y="7019408"/>
            <a:ext cx="21951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©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b="1" i="1" spc="-20" dirty="0">
                <a:solidFill>
                  <a:srgbClr val="5A299B"/>
                </a:solidFill>
                <a:latin typeface="Calibri"/>
                <a:cs typeface="Calibri"/>
              </a:rPr>
              <a:t>Teach</a:t>
            </a:r>
            <a:r>
              <a:rPr sz="900" b="1" i="1" spc="-15" dirty="0">
                <a:solidFill>
                  <a:srgbClr val="5A299B"/>
                </a:solidFill>
                <a:latin typeface="Calibri"/>
                <a:cs typeface="Calibri"/>
              </a:rPr>
              <a:t> </a:t>
            </a:r>
            <a:r>
              <a:rPr sz="900" b="1" i="1" spc="-40" dirty="0">
                <a:solidFill>
                  <a:srgbClr val="5A299B"/>
                </a:solidFill>
                <a:latin typeface="Calibri"/>
                <a:cs typeface="Calibri"/>
              </a:rPr>
              <a:t>Health</a:t>
            </a:r>
            <a:r>
              <a:rPr sz="900" b="1" i="1" spc="-55" dirty="0">
                <a:solidFill>
                  <a:srgbClr val="5A299B"/>
                </a:solidFill>
                <a:latin typeface="Calibri"/>
                <a:cs typeface="Calibri"/>
              </a:rPr>
              <a:t> </a:t>
            </a:r>
            <a:r>
              <a:rPr sz="900" b="1" i="1" dirty="0">
                <a:solidFill>
                  <a:srgbClr val="40A823"/>
                </a:solidFill>
                <a:latin typeface="Calibri"/>
                <a:cs typeface="Calibri"/>
              </a:rPr>
              <a:t>4</a:t>
            </a:r>
            <a:r>
              <a:rPr sz="900" b="1" i="1" spc="-30" dirty="0">
                <a:solidFill>
                  <a:srgbClr val="40A823"/>
                </a:solidFill>
                <a:latin typeface="Calibri"/>
                <a:cs typeface="Calibri"/>
              </a:rPr>
              <a:t> </a:t>
            </a:r>
            <a:r>
              <a:rPr sz="900" b="1" i="1" spc="-10" dirty="0">
                <a:solidFill>
                  <a:srgbClr val="40A823"/>
                </a:solidFill>
                <a:latin typeface="Calibri"/>
                <a:cs typeface="Calibri"/>
              </a:rPr>
              <a:t>Kids</a:t>
            </a:r>
            <a:r>
              <a:rPr sz="900" b="1" i="1" spc="-5" dirty="0">
                <a:solidFill>
                  <a:srgbClr val="40A823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2022.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All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Rights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Reserved</a:t>
            </a:r>
            <a:endParaRPr sz="900" dirty="0">
              <a:latin typeface="Calibri"/>
              <a:cs typeface="Calibri"/>
            </a:endParaRPr>
          </a:p>
        </p:txBody>
      </p:sp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331177" y="6390260"/>
            <a:ext cx="938021" cy="471678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732776" y="2523744"/>
            <a:ext cx="1001268" cy="1144524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069323" y="2538222"/>
            <a:ext cx="1093470" cy="1129284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47065" y="1421891"/>
            <a:ext cx="790956" cy="900684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846326" y="1400555"/>
            <a:ext cx="742188" cy="901446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643377" y="1400555"/>
            <a:ext cx="731520" cy="901446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97458" y="1405127"/>
            <a:ext cx="791717" cy="901446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3783076" y="174497"/>
            <a:ext cx="3156585" cy="180657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60960" marR="1333500">
              <a:lnSpc>
                <a:spcPct val="102099"/>
              </a:lnSpc>
              <a:spcBef>
                <a:spcPts val="70"/>
              </a:spcBef>
            </a:pPr>
            <a:r>
              <a:rPr sz="1200" b="1" dirty="0">
                <a:latin typeface="Calibri"/>
                <a:cs typeface="Calibri"/>
              </a:rPr>
              <a:t>In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Progression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step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1</a:t>
            </a:r>
            <a:r>
              <a:rPr sz="1200" b="1" spc="-95" dirty="0">
                <a:latin typeface="Calibri"/>
                <a:cs typeface="Calibri"/>
              </a:rPr>
              <a:t> </a:t>
            </a:r>
            <a:r>
              <a:rPr sz="1200" b="1" spc="-40" dirty="0">
                <a:latin typeface="Calibri"/>
                <a:cs typeface="Calibri"/>
              </a:rPr>
              <a:t>age</a:t>
            </a:r>
            <a:r>
              <a:rPr sz="1200" b="1" spc="-105" dirty="0">
                <a:latin typeface="Calibri"/>
                <a:cs typeface="Calibri"/>
              </a:rPr>
              <a:t> </a:t>
            </a:r>
            <a:r>
              <a:rPr sz="1200" b="1" spc="-60" dirty="0">
                <a:latin typeface="Calibri"/>
                <a:cs typeface="Calibri"/>
              </a:rPr>
              <a:t>3-</a:t>
            </a:r>
            <a:r>
              <a:rPr lang="en-GB" sz="1200" b="1" spc="-50" dirty="0">
                <a:latin typeface="Calibri"/>
                <a:cs typeface="Calibri"/>
              </a:rPr>
              <a:t>7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Children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will:</a:t>
            </a:r>
            <a:endParaRPr sz="1200" dirty="0">
              <a:latin typeface="Calibri"/>
              <a:cs typeface="Calibri"/>
            </a:endParaRPr>
          </a:p>
          <a:p>
            <a:pPr marL="153035" marR="222885" indent="-140970">
              <a:lnSpc>
                <a:spcPct val="101099"/>
              </a:lnSpc>
              <a:spcBef>
                <a:spcPts val="140"/>
              </a:spcBef>
              <a:buFont typeface="Symbol"/>
              <a:buChar char=""/>
              <a:tabLst>
                <a:tab pos="15303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diversity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families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relationships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why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these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are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important.</a:t>
            </a:r>
            <a:endParaRPr sz="1100" dirty="0">
              <a:latin typeface="Calibri"/>
              <a:cs typeface="Calibri"/>
            </a:endParaRPr>
          </a:p>
          <a:p>
            <a:pPr marL="152400" indent="-140335">
              <a:lnSpc>
                <a:spcPct val="100000"/>
              </a:lnSpc>
              <a:spcBef>
                <a:spcPts val="70"/>
              </a:spcBef>
              <a:buFont typeface="Symbol"/>
              <a:buChar char=""/>
              <a:tabLst>
                <a:tab pos="153035" algn="l"/>
              </a:tabLst>
            </a:pPr>
            <a:r>
              <a:rPr sz="1100" dirty="0">
                <a:latin typeface="Calibri"/>
                <a:cs typeface="Calibri"/>
              </a:rPr>
              <a:t>Use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accurate</a:t>
            </a:r>
            <a:r>
              <a:rPr sz="1100" spc="-10" dirty="0">
                <a:latin typeface="Calibri"/>
                <a:cs typeface="Calibri"/>
              </a:rPr>
              <a:t> terminology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for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all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body</a:t>
            </a:r>
            <a:r>
              <a:rPr sz="1100" spc="-10" dirty="0">
                <a:latin typeface="Calibri"/>
                <a:cs typeface="Calibri"/>
              </a:rPr>
              <a:t> parts.</a:t>
            </a:r>
            <a:endParaRPr sz="1100" dirty="0">
              <a:latin typeface="Calibri"/>
              <a:cs typeface="Calibri"/>
            </a:endParaRPr>
          </a:p>
          <a:p>
            <a:pPr marL="152400" indent="-140335">
              <a:lnSpc>
                <a:spcPct val="100000"/>
              </a:lnSpc>
              <a:spcBef>
                <a:spcPts val="100"/>
              </a:spcBef>
              <a:buFont typeface="Symbol"/>
              <a:buChar char=""/>
              <a:tabLst>
                <a:tab pos="153035" algn="l"/>
              </a:tabLst>
            </a:pPr>
            <a:r>
              <a:rPr sz="1100" dirty="0">
                <a:latin typeface="Calibri"/>
                <a:cs typeface="Calibri"/>
              </a:rPr>
              <a:t>Be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aware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how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human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bodies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change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as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they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grow.</a:t>
            </a:r>
            <a:endParaRPr sz="1100" dirty="0">
              <a:latin typeface="Calibri"/>
              <a:cs typeface="Calibri"/>
            </a:endParaRPr>
          </a:p>
          <a:p>
            <a:pPr marL="152400" marR="20955" indent="-140335">
              <a:lnSpc>
                <a:spcPts val="1370"/>
              </a:lnSpc>
              <a:buFont typeface="Symbol"/>
              <a:buChar char=""/>
              <a:tabLst>
                <a:tab pos="15303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importance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personal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self-</a:t>
            </a:r>
            <a:r>
              <a:rPr sz="1100" dirty="0">
                <a:latin typeface="Calibri"/>
                <a:cs typeface="Calibri"/>
              </a:rPr>
              <a:t>care</a:t>
            </a:r>
            <a:r>
              <a:rPr sz="1100" spc="-25" dirty="0">
                <a:latin typeface="Calibri"/>
                <a:cs typeface="Calibri"/>
              </a:rPr>
              <a:t> and </a:t>
            </a:r>
            <a:r>
              <a:rPr sz="1100" spc="-10" dirty="0">
                <a:latin typeface="Calibri"/>
                <a:cs typeface="Calibri"/>
              </a:rPr>
              <a:t>hygiene.</a:t>
            </a:r>
            <a:endParaRPr sz="1100" dirty="0">
              <a:latin typeface="Calibri"/>
              <a:cs typeface="Calibri"/>
            </a:endParaRPr>
          </a:p>
          <a:p>
            <a:pPr marL="152400" marR="17780" indent="-140335">
              <a:lnSpc>
                <a:spcPct val="102299"/>
              </a:lnSpc>
              <a:spcBef>
                <a:spcPts val="55"/>
              </a:spcBef>
              <a:buFont typeface="Symbol"/>
              <a:buChar char=""/>
              <a:tabLst>
                <a:tab pos="153035" algn="l"/>
              </a:tabLst>
            </a:pPr>
            <a:r>
              <a:rPr sz="1100" spc="-10" dirty="0">
                <a:latin typeface="Calibri"/>
                <a:cs typeface="Calibri"/>
              </a:rPr>
              <a:t>Recognise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that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everyone’s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body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is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unique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special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them.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761455" y="5699514"/>
            <a:ext cx="3173095" cy="112141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52400" marR="109220" indent="-140335">
              <a:lnSpc>
                <a:spcPct val="104099"/>
              </a:lnSpc>
              <a:spcBef>
                <a:spcPts val="40"/>
              </a:spcBef>
              <a:buFont typeface="Symbol"/>
              <a:buChar char=""/>
              <a:tabLst>
                <a:tab pos="153035" algn="l"/>
              </a:tabLst>
            </a:pPr>
            <a:r>
              <a:rPr sz="1100" spc="-10" dirty="0">
                <a:latin typeface="Calibri"/>
                <a:cs typeface="Calibri"/>
              </a:rPr>
              <a:t>Understand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everyone’s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right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privacy,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personal boundaries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which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parts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body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are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private.</a:t>
            </a:r>
            <a:endParaRPr sz="1100" dirty="0">
              <a:latin typeface="Calibri"/>
              <a:cs typeface="Calibri"/>
            </a:endParaRPr>
          </a:p>
          <a:p>
            <a:pPr marL="152400" marR="28575" indent="-140335">
              <a:lnSpc>
                <a:spcPts val="1520"/>
              </a:lnSpc>
              <a:spcBef>
                <a:spcPts val="35"/>
              </a:spcBef>
              <a:buFont typeface="Symbol"/>
              <a:buChar char=""/>
              <a:tabLst>
                <a:tab pos="153035" algn="l"/>
              </a:tabLst>
            </a:pPr>
            <a:r>
              <a:rPr sz="1100" dirty="0">
                <a:latin typeface="Calibri"/>
                <a:cs typeface="Calibri"/>
              </a:rPr>
              <a:t>Be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able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communicate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if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someone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is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touching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them </a:t>
            </a:r>
            <a:r>
              <a:rPr sz="1100" dirty="0">
                <a:latin typeface="Calibri"/>
                <a:cs typeface="Calibri"/>
              </a:rPr>
              <a:t>in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way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that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makes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them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feel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uncomfortable.</a:t>
            </a:r>
            <a:endParaRPr sz="1100" dirty="0">
              <a:latin typeface="Calibri"/>
              <a:cs typeface="Calibri"/>
            </a:endParaRPr>
          </a:p>
          <a:p>
            <a:pPr marL="152400" marR="5080" indent="-140335">
              <a:lnSpc>
                <a:spcPct val="101800"/>
              </a:lnSpc>
              <a:spcBef>
                <a:spcPts val="175"/>
              </a:spcBef>
              <a:buFont typeface="Symbol"/>
              <a:buChar char=""/>
              <a:tabLst>
                <a:tab pos="153035" algn="l"/>
              </a:tabLst>
            </a:pPr>
            <a:r>
              <a:rPr sz="1100" dirty="0">
                <a:latin typeface="Calibri"/>
                <a:cs typeface="Calibri"/>
              </a:rPr>
              <a:t>Be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able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recognise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positive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harmful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behaviours, including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bullying.</a:t>
            </a:r>
            <a:endParaRPr sz="1100" dirty="0">
              <a:latin typeface="Calibri"/>
              <a:cs typeface="Calibri"/>
            </a:endParaRPr>
          </a:p>
        </p:txBody>
      </p:sp>
      <p:pic>
        <p:nvPicPr>
          <p:cNvPr id="32" name="object 3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85527" y="6382122"/>
            <a:ext cx="650748" cy="718566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8362223" y="6056508"/>
            <a:ext cx="938021" cy="96220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0C62101BB6943BA1DC99E20BC560C" ma:contentTypeVersion="15" ma:contentTypeDescription="Create a new document." ma:contentTypeScope="" ma:versionID="3cf21e12199b59a7fb9570228d0ea50f">
  <xsd:schema xmlns:xsd="http://www.w3.org/2001/XMLSchema" xmlns:xs="http://www.w3.org/2001/XMLSchema" xmlns:p="http://schemas.microsoft.com/office/2006/metadata/properties" xmlns:ns3="521e92f1-303c-4823-b85d-42c6ea6da954" xmlns:ns4="564b995d-c1d0-4f4e-8323-30996e1301c4" targetNamespace="http://schemas.microsoft.com/office/2006/metadata/properties" ma:root="true" ma:fieldsID="30978ee186020ab94ef0d8307349cf02" ns3:_="" ns4:_="">
    <xsd:import namespace="521e92f1-303c-4823-b85d-42c6ea6da954"/>
    <xsd:import namespace="564b995d-c1d0-4f4e-8323-30996e1301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1e92f1-303c-4823-b85d-42c6ea6da9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4b995d-c1d0-4f4e-8323-30996e1301c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21e92f1-303c-4823-b85d-42c6ea6da95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C394FAD-DCB1-4BA2-AD5D-4BF6A6528E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1e92f1-303c-4823-b85d-42c6ea6da954"/>
    <ds:schemaRef ds:uri="564b995d-c1d0-4f4e-8323-30996e1301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6765342-0457-4B0F-B997-6CBAC5C6B716}">
  <ds:schemaRefs>
    <ds:schemaRef ds:uri="http://purl.org/dc/terms/"/>
    <ds:schemaRef ds:uri="http://schemas.openxmlformats.org/package/2006/metadata/core-properties"/>
    <ds:schemaRef ds:uri="521e92f1-303c-4823-b85d-42c6ea6da954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64b995d-c1d0-4f4e-8323-30996e1301c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E7DF45C-0488-4C1F-A849-B9CC9A6FC1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388</Words>
  <Application>Microsoft Office PowerPoint</Application>
  <PresentationFormat>Custom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Word - Taflen Rhieni ACRh Parent RSE Leaflet Wrecsam 112022.docx</dc:title>
  <dc:creator>Z Lloyd (Ysgol Rhostyllen)</dc:creator>
  <cp:lastModifiedBy>H Rowlands (Ysgol Rhostyllen)</cp:lastModifiedBy>
  <cp:revision>4</cp:revision>
  <cp:lastPrinted>2024-07-12T13:06:16Z</cp:lastPrinted>
  <dcterms:created xsi:type="dcterms:W3CDTF">2023-03-29T20:37:16Z</dcterms:created>
  <dcterms:modified xsi:type="dcterms:W3CDTF">2025-10-14T14:38:10Z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2023-03-28T00:00:00Z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2023-03-29T00:00:00Z</vt:filetime>
  </property>
  <property fmtid="{D5CDD505-2E9C-101B-9397-08002B2CF9AE}" pid="5" name="Producer">
    <vt:lpwstr>Adobe PDF Services</vt:lpwstr>
  </property>
  <property fmtid="{D5CDD505-2E9C-101B-9397-08002B2CF9AE}" pid="6" name="ContentTypeId">
    <vt:lpwstr>0x01010019A0C62101BB6943BA1DC99E20BC560C</vt:lpwstr>
  </property>
</Properties>
</file>