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3"/>
  </p:notesMasterIdLst>
  <p:sldIdLst>
    <p:sldId id="256" r:id="rId2"/>
    <p:sldId id="257" r:id="rId3"/>
    <p:sldId id="258" r:id="rId4"/>
    <p:sldId id="259" r:id="rId5"/>
    <p:sldId id="262" r:id="rId6"/>
    <p:sldId id="263" r:id="rId7"/>
    <p:sldId id="260" r:id="rId8"/>
    <p:sldId id="264" r:id="rId9"/>
    <p:sldId id="265" r:id="rId10"/>
    <p:sldId id="266" r:id="rId11"/>
    <p:sldId id="267" r:id="rId12"/>
  </p:sldIdLst>
  <p:sldSz cx="12192000" cy="6858000"/>
  <p:notesSz cx="6858000" cy="9144000"/>
  <p:embeddedFontLst>
    <p:embeddedFont>
      <p:font typeface="Corben" panose="020B0604020202020204" charset="0"/>
      <p:bold r:id="rId14"/>
    </p:embeddedFont>
    <p:embeddedFont>
      <p:font typeface="Quattrocento Sans" panose="020B0502050000020003" pitchFamily="34" charset="0"/>
      <p:regular r:id="rId15"/>
      <p:bold r:id="rId16"/>
      <p:italic r:id="rId17"/>
      <p:boldItalic r:id="rId1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4" roundtripDataSignature="AMtx7mj2dhZ75GPYHrc2dKoaptWuyG+UQ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EC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E23EC66B-10CA-4342-9C67-99788F2E5582}">
  <a:tblStyle styleId="{E23EC66B-10CA-4342-9C67-99788F2E5582}"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 styleId="{FFC931A3-11D4-43DF-B396-9D90C10F23C0}"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84"/>
  </p:normalViewPr>
  <p:slideViewPr>
    <p:cSldViewPr snapToGrid="0">
      <p:cViewPr>
        <p:scale>
          <a:sx n="58" d="100"/>
          <a:sy n="58" d="100"/>
        </p:scale>
        <p:origin x="9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customschemas.google.com/relationships/presentationmetadata" Target="metadata"/><Relationship Id="rId5" Type="http://schemas.openxmlformats.org/officeDocument/2006/relationships/slide" Target="slides/slide4.xml"/><Relationship Id="rId15" Type="http://schemas.openxmlformats.org/officeDocument/2006/relationships/font" Target="fonts/font2.fntdata"/><Relationship Id="rId28"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0" name="Google Shape;9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9" name="Google Shape;9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0" name="Google Shape;13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0" name="Google Shape;140;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14" name="Google Shape;11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3" name="Google Shape;15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0" name="Google Shape;160;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5" name="Google Shape;165;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4" name="Google Shape;17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Gwag" type="blank">
  <p:cSld name="BLANK">
    <p:spTree>
      <p:nvGrpSpPr>
        <p:cNvPr id="1" name="Shape 11"/>
        <p:cNvGrpSpPr/>
        <p:nvPr/>
      </p:nvGrpSpPr>
      <p:grpSpPr>
        <a:xfrm>
          <a:off x="0" y="0"/>
          <a:ext cx="0" cy="0"/>
          <a:chOff x="0" y="0"/>
          <a:chExt cx="0" cy="0"/>
        </a:xfrm>
      </p:grpSpPr>
      <p:sp>
        <p:nvSpPr>
          <p:cNvPr id="12" name="Google Shape;12;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cy-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eitl y Sleid" type="title">
  <p:cSld name="TITLE">
    <p:spTree>
      <p:nvGrpSpPr>
        <p:cNvPr id="1" name="Shape 15"/>
        <p:cNvGrpSpPr/>
        <p:nvPr/>
      </p:nvGrpSpPr>
      <p:grpSpPr>
        <a:xfrm>
          <a:off x="0" y="0"/>
          <a:ext cx="0" cy="0"/>
          <a:chOff x="0" y="0"/>
          <a:chExt cx="0" cy="0"/>
        </a:xfrm>
      </p:grpSpPr>
      <p:sp>
        <p:nvSpPr>
          <p:cNvPr id="16" name="Google Shape;16;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cy-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eitl a Chynnwys" type="obj">
  <p:cSld name="OBJECT">
    <p:spTree>
      <p:nvGrpSpPr>
        <p:cNvPr id="1" name="Shape 21"/>
        <p:cNvGrpSpPr/>
        <p:nvPr/>
      </p:nvGrpSpPr>
      <p:grpSpPr>
        <a:xfrm>
          <a:off x="0" y="0"/>
          <a:ext cx="0" cy="0"/>
          <a:chOff x="0" y="0"/>
          <a:chExt cx="0" cy="0"/>
        </a:xfrm>
      </p:grpSpPr>
      <p:sp>
        <p:nvSpPr>
          <p:cNvPr id="22" name="Google Shape;22;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cy-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Pennyn Adran" type="secHead">
  <p:cSld name="SECTION_HEADER">
    <p:spTree>
      <p:nvGrpSpPr>
        <p:cNvPr id="1" name="Shape 27"/>
        <p:cNvGrpSpPr/>
        <p:nvPr/>
      </p:nvGrpSpPr>
      <p:grpSpPr>
        <a:xfrm>
          <a:off x="0" y="0"/>
          <a:ext cx="0" cy="0"/>
          <a:chOff x="0" y="0"/>
          <a:chExt cx="0" cy="0"/>
        </a:xfrm>
      </p:grpSpPr>
      <p:sp>
        <p:nvSpPr>
          <p:cNvPr id="28" name="Google Shape;28;p1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cy-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au Gynnwys" type="twoObj">
  <p:cSld name="TWO_OBJECTS">
    <p:spTree>
      <p:nvGrpSpPr>
        <p:cNvPr id="1" name="Shape 33"/>
        <p:cNvGrpSpPr/>
        <p:nvPr/>
      </p:nvGrpSpPr>
      <p:grpSpPr>
        <a:xfrm>
          <a:off x="0" y="0"/>
          <a:ext cx="0" cy="0"/>
          <a:chOff x="0" y="0"/>
          <a:chExt cx="0" cy="0"/>
        </a:xfrm>
      </p:grpSpPr>
      <p:sp>
        <p:nvSpPr>
          <p:cNvPr id="34" name="Google Shape;34;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cy-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ymhariaeth" type="twoTxTwoObj">
  <p:cSld name="TWO_OBJECTS_WITH_TEXT">
    <p:spTree>
      <p:nvGrpSpPr>
        <p:cNvPr id="1" name="Shape 40"/>
        <p:cNvGrpSpPr/>
        <p:nvPr/>
      </p:nvGrpSpPr>
      <p:grpSpPr>
        <a:xfrm>
          <a:off x="0" y="0"/>
          <a:ext cx="0" cy="0"/>
          <a:chOff x="0" y="0"/>
          <a:chExt cx="0" cy="0"/>
        </a:xfrm>
      </p:grpSpPr>
      <p:sp>
        <p:nvSpPr>
          <p:cNvPr id="41" name="Google Shape;41;p1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cy-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eitl yn Unig" type="titleOnly">
  <p:cSld name="TITLE_ONLY">
    <p:spTree>
      <p:nvGrpSpPr>
        <p:cNvPr id="1" name="Shape 49"/>
        <p:cNvGrpSpPr/>
        <p:nvPr/>
      </p:nvGrpSpPr>
      <p:grpSpPr>
        <a:xfrm>
          <a:off x="0" y="0"/>
          <a:ext cx="0" cy="0"/>
          <a:chOff x="0" y="0"/>
          <a:chExt cx="0" cy="0"/>
        </a:xfrm>
      </p:grpSpPr>
      <p:sp>
        <p:nvSpPr>
          <p:cNvPr id="50" name="Google Shape;50;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cy-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ynnwys gyda Phennawd" type="objTx">
  <p:cSld name="OBJECT_WITH_CAPTION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1"/>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cy-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Llun gyda Phennawd" type="picTx">
  <p:cSld name="PICTURE_WITH_CAPTION_TEXT">
    <p:spTree>
      <p:nvGrpSpPr>
        <p:cNvPr id="1" name="Shape 61"/>
        <p:cNvGrpSpPr/>
        <p:nvPr/>
      </p:nvGrpSpPr>
      <p:grpSpPr>
        <a:xfrm>
          <a:off x="0" y="0"/>
          <a:ext cx="0" cy="0"/>
          <a:chOff x="0" y="0"/>
          <a:chExt cx="0" cy="0"/>
        </a:xfrm>
      </p:grpSpPr>
      <p:sp>
        <p:nvSpPr>
          <p:cNvPr id="62" name="Google Shape;62;p2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2"/>
          <p:cNvSpPr>
            <a:spLocks noGrp="1"/>
          </p:cNvSpPr>
          <p:nvPr>
            <p:ph type="pic" idx="2"/>
          </p:nvPr>
        </p:nvSpPr>
        <p:spPr>
          <a:xfrm>
            <a:off x="5183188" y="987425"/>
            <a:ext cx="6172200" cy="4873625"/>
          </a:xfrm>
          <a:prstGeom prst="rect">
            <a:avLst/>
          </a:prstGeom>
          <a:noFill/>
          <a:ln>
            <a:noFill/>
          </a:ln>
        </p:spPr>
      </p:sp>
      <p:sp>
        <p:nvSpPr>
          <p:cNvPr id="64" name="Google Shape;64;p2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cy-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eitl a Thestun Fertigol" type="vertTx">
  <p:cSld name="VERTICAL_TEXT">
    <p:spTree>
      <p:nvGrpSpPr>
        <p:cNvPr id="1" name="Shape 68"/>
        <p:cNvGrpSpPr/>
        <p:nvPr/>
      </p:nvGrpSpPr>
      <p:grpSpPr>
        <a:xfrm>
          <a:off x="0" y="0"/>
          <a:ext cx="0" cy="0"/>
          <a:chOff x="0" y="0"/>
          <a:chExt cx="0" cy="0"/>
        </a:xfrm>
      </p:grpSpPr>
      <p:sp>
        <p:nvSpPr>
          <p:cNvPr id="69" name="Google Shape;69;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cy-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eitl Fertigol a Thestun" type="vertTitleAndTx">
  <p:cSld name="VERTICAL_TITLE_AND_VERTICAL_TEXT">
    <p:spTree>
      <p:nvGrpSpPr>
        <p:cNvPr id="1" name="Shape 74"/>
        <p:cNvGrpSpPr/>
        <p:nvPr/>
      </p:nvGrpSpPr>
      <p:grpSpPr>
        <a:xfrm>
          <a:off x="0" y="0"/>
          <a:ext cx="0" cy="0"/>
          <a:chOff x="0" y="0"/>
          <a:chExt cx="0" cy="0"/>
        </a:xfrm>
      </p:grpSpPr>
      <p:sp>
        <p:nvSpPr>
          <p:cNvPr id="75" name="Google Shape;75;p2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2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cy-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75000"/>
          </a:schemeClr>
        </a:solidFill>
        <a:effectLst/>
      </p:bgPr>
    </p:bg>
    <p:spTree>
      <p:nvGrpSpPr>
        <p:cNvPr id="1" name="Shape 5"/>
        <p:cNvGrpSpPr/>
        <p:nvPr/>
      </p:nvGrpSpPr>
      <p:grpSpPr>
        <a:xfrm>
          <a:off x="0" y="0"/>
          <a:ext cx="0" cy="0"/>
          <a:chOff x="0" y="0"/>
          <a:chExt cx="0" cy="0"/>
        </a:xfrm>
      </p:grpSpPr>
      <p:sp>
        <p:nvSpPr>
          <p:cNvPr id="6" name="Google Shape;6;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cy-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p:nvPr/>
        </p:nvSpPr>
        <p:spPr>
          <a:xfrm>
            <a:off x="683896" y="468181"/>
            <a:ext cx="10728251" cy="1690577"/>
          </a:xfrm>
          <a:prstGeom prst="rect">
            <a:avLst/>
          </a:prstGeom>
          <a:solidFill>
            <a:schemeClr val="bg1"/>
          </a:solidFill>
          <a:ln>
            <a:noFill/>
          </a:ln>
        </p:spPr>
        <p:txBody>
          <a:bodyPr spcFirstLastPara="1" wrap="square" lIns="91425" tIns="45700" rIns="91425" bIns="45700" anchor="ctr" anchorCtr="0">
            <a:noAutofit/>
          </a:bodyPr>
          <a:lstStyle/>
          <a:p>
            <a:pPr marL="0" marR="0" lvl="0" indent="0" algn="ctr" rtl="0">
              <a:lnSpc>
                <a:spcPct val="115000"/>
              </a:lnSpc>
              <a:spcBef>
                <a:spcPts val="0"/>
              </a:spcBef>
              <a:spcAft>
                <a:spcPts val="0"/>
              </a:spcAft>
              <a:buNone/>
            </a:pPr>
            <a:r>
              <a:rPr lang="cy-GB" sz="1800" b="0" i="0" u="none" strike="noStrike" cap="none">
                <a:solidFill>
                  <a:schemeClr val="lt1"/>
                </a:solidFill>
                <a:latin typeface="Corben"/>
                <a:ea typeface="Corben"/>
                <a:cs typeface="Corben"/>
                <a:sym typeface="Corben"/>
              </a:rPr>
              <a:t> </a:t>
            </a:r>
            <a:endParaRPr sz="1800" b="1" i="0" u="none" strike="noStrike" cap="none">
              <a:solidFill>
                <a:srgbClr val="D8E2F3"/>
              </a:solidFill>
              <a:latin typeface="Corben"/>
              <a:ea typeface="Corben"/>
              <a:cs typeface="Corben"/>
              <a:sym typeface="Corben"/>
            </a:endParaRPr>
          </a:p>
          <a:p>
            <a:pPr marL="0" marR="0" lvl="0" indent="0" algn="ctr" rtl="0">
              <a:lnSpc>
                <a:spcPct val="115000"/>
              </a:lnSpc>
              <a:spcBef>
                <a:spcPts val="800"/>
              </a:spcBef>
              <a:spcAft>
                <a:spcPts val="0"/>
              </a:spcAft>
              <a:buNone/>
            </a:pPr>
            <a:endParaRPr sz="1800" b="0" i="0" u="none" strike="noStrike" cap="none">
              <a:solidFill>
                <a:schemeClr val="lt1"/>
              </a:solidFill>
              <a:latin typeface="Calibri"/>
              <a:ea typeface="Calibri"/>
              <a:cs typeface="Calibri"/>
              <a:sym typeface="Calibri"/>
            </a:endParaRPr>
          </a:p>
        </p:txBody>
      </p:sp>
      <p:sp>
        <p:nvSpPr>
          <p:cNvPr id="86" name="Google Shape;86;p1"/>
          <p:cNvSpPr/>
          <p:nvPr/>
        </p:nvSpPr>
        <p:spPr>
          <a:xfrm>
            <a:off x="1895475" y="1110819"/>
            <a:ext cx="8029574" cy="1047939"/>
          </a:xfrm>
          <a:prstGeom prst="rect">
            <a:avLst/>
          </a:prstGeom>
          <a:noFill/>
          <a:ln>
            <a:noFill/>
          </a:ln>
        </p:spPr>
        <p:txBody>
          <a:bodyPr spcFirstLastPara="1" wrap="square" lIns="91425" tIns="45700" rIns="91425" bIns="45700" anchor="t" anchorCtr="0">
            <a:spAutoFit/>
          </a:bodyPr>
          <a:lstStyle/>
          <a:p>
            <a:pPr marL="0" marR="0" lvl="0" indent="0" algn="ctr" rtl="0">
              <a:lnSpc>
                <a:spcPct val="115000"/>
              </a:lnSpc>
              <a:spcBef>
                <a:spcPts val="0"/>
              </a:spcBef>
              <a:spcAft>
                <a:spcPts val="0"/>
              </a:spcAft>
              <a:buNone/>
            </a:pPr>
            <a:r>
              <a:rPr lang="cy-GB" sz="5400" b="1" i="0" u="none" strike="noStrike" cap="none" dirty="0">
                <a:solidFill>
                  <a:srgbClr val="002060"/>
                </a:solidFill>
                <a:latin typeface="Corben"/>
                <a:ea typeface="Corben"/>
                <a:cs typeface="Corben"/>
                <a:sym typeface="Corben"/>
              </a:rPr>
              <a:t> Ysgol Rhostyllen</a:t>
            </a:r>
            <a:endParaRPr dirty="0"/>
          </a:p>
        </p:txBody>
      </p:sp>
      <p:sp>
        <p:nvSpPr>
          <p:cNvPr id="87" name="Google Shape;87;p1"/>
          <p:cNvSpPr/>
          <p:nvPr/>
        </p:nvSpPr>
        <p:spPr>
          <a:xfrm>
            <a:off x="458082" y="4861708"/>
            <a:ext cx="11088875" cy="2003585"/>
          </a:xfrm>
          <a:prstGeom prst="rect">
            <a:avLst/>
          </a:prstGeom>
          <a:noFill/>
          <a:ln>
            <a:noFill/>
          </a:ln>
        </p:spPr>
        <p:txBody>
          <a:bodyPr spcFirstLastPara="1" wrap="square" lIns="91425" tIns="45700" rIns="91425" bIns="45700" anchor="t" anchorCtr="0">
            <a:spAutoFit/>
          </a:bodyPr>
          <a:lstStyle/>
          <a:p>
            <a:pPr marL="0" marR="0" lvl="0" indent="0" algn="ctr" rtl="0">
              <a:lnSpc>
                <a:spcPct val="115000"/>
              </a:lnSpc>
              <a:spcBef>
                <a:spcPts val="0"/>
              </a:spcBef>
              <a:spcAft>
                <a:spcPts val="0"/>
              </a:spcAft>
              <a:buNone/>
            </a:pPr>
            <a:r>
              <a:rPr lang="cy-GB" sz="3600" b="1" dirty="0">
                <a:solidFill>
                  <a:schemeClr val="bg1"/>
                </a:solidFill>
                <a:latin typeface="Corben"/>
                <a:ea typeface="Corben"/>
                <a:cs typeface="Corben"/>
                <a:sym typeface="Corben"/>
              </a:rPr>
              <a:t>We believe that the best gift we can give our children apart from love is education.</a:t>
            </a:r>
            <a:r>
              <a:rPr lang="cy-GB" sz="3600" b="1" i="0" u="none" strike="noStrike" cap="none" dirty="0">
                <a:solidFill>
                  <a:schemeClr val="bg1"/>
                </a:solidFill>
                <a:latin typeface="Corben"/>
                <a:ea typeface="Corben"/>
                <a:cs typeface="Corben"/>
                <a:sym typeface="Corben"/>
              </a:rPr>
              <a:t> </a:t>
            </a:r>
            <a:endParaRPr sz="3600" b="1" i="0" u="none" strike="noStrike" cap="none" dirty="0">
              <a:solidFill>
                <a:schemeClr val="bg1"/>
              </a:solidFill>
              <a:latin typeface="Corben"/>
              <a:ea typeface="Corben"/>
              <a:cs typeface="Corben"/>
              <a:sym typeface="Corben"/>
            </a:endParaRPr>
          </a:p>
        </p:txBody>
      </p:sp>
      <p:pic>
        <p:nvPicPr>
          <p:cNvPr id="4" name="Picture 3">
            <a:extLst>
              <a:ext uri="{FF2B5EF4-FFF2-40B4-BE49-F238E27FC236}">
                <a16:creationId xmlns:a16="http://schemas.microsoft.com/office/drawing/2014/main" id="{C4B87ACF-82D4-D6C3-C86E-D35A2D6E8B9F}"/>
              </a:ext>
            </a:extLst>
          </p:cNvPr>
          <p:cNvPicPr>
            <a:picLocks noChangeAspect="1"/>
          </p:cNvPicPr>
          <p:nvPr/>
        </p:nvPicPr>
        <p:blipFill>
          <a:blip r:embed="rId3"/>
          <a:stretch>
            <a:fillRect/>
          </a:stretch>
        </p:blipFill>
        <p:spPr>
          <a:xfrm>
            <a:off x="683896" y="2475335"/>
            <a:ext cx="10717932" cy="206979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2"/>
          <p:cNvSpPr txBox="1"/>
          <p:nvPr/>
        </p:nvSpPr>
        <p:spPr>
          <a:xfrm>
            <a:off x="657446" y="1635099"/>
            <a:ext cx="10877107" cy="3888764"/>
          </a:xfrm>
          <a:prstGeom prst="rect">
            <a:avLst/>
          </a:prstGeom>
          <a:gradFill>
            <a:gsLst>
              <a:gs pos="0">
                <a:schemeClr val="bg1"/>
              </a:gs>
              <a:gs pos="50000">
                <a:schemeClr val="bg1">
                  <a:lumMod val="95000"/>
                </a:schemeClr>
              </a:gs>
              <a:gs pos="100000">
                <a:schemeClr val="bg1">
                  <a:lumMod val="85000"/>
                </a:schemeClr>
              </a:gs>
            </a:gsLst>
            <a:lin ang="2700000" scaled="0"/>
          </a:gradFill>
          <a:ln w="57150" cap="flat" cmpd="sng">
            <a:solidFill>
              <a:srgbClr val="002060"/>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cy-GB" sz="1600" b="1" i="0" u="sng" strike="noStrike" cap="none" dirty="0">
                <a:solidFill>
                  <a:schemeClr val="dk1"/>
                </a:solidFill>
                <a:latin typeface="Calibri"/>
                <a:ea typeface="Calibri"/>
                <a:cs typeface="Calibri"/>
                <a:sym typeface="Calibri"/>
              </a:rPr>
              <a:t>Our Vision</a:t>
            </a:r>
            <a:endParaRPr sz="1600" u="sng"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1600" dirty="0">
                <a:solidFill>
                  <a:schemeClr val="dk1"/>
                </a:solidFill>
                <a:latin typeface="Calibri"/>
                <a:ea typeface="Calibri"/>
                <a:cs typeface="Calibri"/>
                <a:sym typeface="Calibri"/>
              </a:rPr>
              <a:t>At Ysgol Rhostyllen we recognise that all children need love, care, time and understanding. Their primary education is a vital part of a growing awareness of the wider world, for which they need to gain knowledge and skills essential to life. It is of the utmost importance that children are happy at school if they are to reach their potential. </a:t>
            </a:r>
          </a:p>
          <a:p>
            <a:pPr marL="0" marR="0" lvl="0" indent="0" algn="l" rtl="0">
              <a:spcBef>
                <a:spcPts val="0"/>
              </a:spcBef>
              <a:spcAft>
                <a:spcPts val="0"/>
              </a:spcAft>
              <a:buNone/>
            </a:pPr>
            <a:r>
              <a:rPr lang="en-GB" sz="1600" dirty="0">
                <a:solidFill>
                  <a:schemeClr val="dk1"/>
                </a:solidFill>
                <a:latin typeface="Calibri"/>
                <a:ea typeface="Calibri"/>
                <a:cs typeface="Calibri"/>
                <a:sym typeface="Calibri"/>
              </a:rPr>
              <a:t>Our aims at Ysgol Rhostyllen are:</a:t>
            </a:r>
          </a:p>
          <a:p>
            <a:pPr marL="285750" marR="0" lvl="0" indent="-285750" algn="l" rtl="0">
              <a:spcBef>
                <a:spcPts val="0"/>
              </a:spcBef>
              <a:spcAft>
                <a:spcPts val="0"/>
              </a:spcAft>
              <a:buFont typeface="Arial" panose="020B0604020202020204" pitchFamily="34" charset="0"/>
              <a:buChar char="•"/>
            </a:pPr>
            <a:r>
              <a:rPr lang="en-GB" sz="1600" dirty="0">
                <a:solidFill>
                  <a:schemeClr val="dk1"/>
                </a:solidFill>
                <a:latin typeface="Calibri"/>
                <a:ea typeface="Calibri"/>
                <a:cs typeface="Calibri"/>
                <a:sym typeface="Calibri"/>
              </a:rPr>
              <a:t>To maintain a happy, caring environment with a secure and welcoming atmosphere which gives children the confidence to become independent learners.</a:t>
            </a:r>
          </a:p>
          <a:p>
            <a:pPr marL="285750" marR="0" lvl="0" indent="-285750" algn="l" rtl="0">
              <a:spcBef>
                <a:spcPts val="0"/>
              </a:spcBef>
              <a:spcAft>
                <a:spcPts val="0"/>
              </a:spcAft>
              <a:buFont typeface="Arial" panose="020B0604020202020204" pitchFamily="34" charset="0"/>
              <a:buChar char="•"/>
            </a:pPr>
            <a:r>
              <a:rPr lang="en-GB" sz="1600" dirty="0">
                <a:solidFill>
                  <a:schemeClr val="dk1"/>
                </a:solidFill>
                <a:latin typeface="Calibri"/>
                <a:ea typeface="Calibri"/>
                <a:cs typeface="Calibri"/>
                <a:sym typeface="Calibri"/>
              </a:rPr>
              <a:t>To promote respect for all, regardless of differing religious beliefs and ways of life and develop a culture which is opposed to discrimination relating to socio-economic background, creed, ethnic origin, gender or disability.</a:t>
            </a:r>
          </a:p>
          <a:p>
            <a:pPr marL="285750" marR="0" lvl="0" indent="-285750" algn="l" rtl="0">
              <a:spcBef>
                <a:spcPts val="0"/>
              </a:spcBef>
              <a:spcAft>
                <a:spcPts val="0"/>
              </a:spcAft>
              <a:buFont typeface="Arial" panose="020B0604020202020204" pitchFamily="34" charset="0"/>
              <a:buChar char="•"/>
            </a:pPr>
            <a:r>
              <a:rPr lang="en-GB" sz="1600" dirty="0">
                <a:solidFill>
                  <a:schemeClr val="dk1"/>
                </a:solidFill>
                <a:latin typeface="Calibri"/>
                <a:ea typeface="Calibri"/>
                <a:cs typeface="Calibri"/>
                <a:sym typeface="Calibri"/>
              </a:rPr>
              <a:t>To provide learning environments where children can enjoy success through well planned activities and which caters for individual needs.</a:t>
            </a:r>
          </a:p>
          <a:p>
            <a:pPr marL="285750" marR="0" lvl="0" indent="-285750" algn="l" rtl="0">
              <a:spcBef>
                <a:spcPts val="0"/>
              </a:spcBef>
              <a:spcAft>
                <a:spcPts val="0"/>
              </a:spcAft>
              <a:buFont typeface="Arial" panose="020B0604020202020204" pitchFamily="34" charset="0"/>
              <a:buChar char="•"/>
            </a:pPr>
            <a:r>
              <a:rPr lang="en-GB" sz="1600" dirty="0">
                <a:solidFill>
                  <a:schemeClr val="dk1"/>
                </a:solidFill>
                <a:latin typeface="Calibri"/>
                <a:ea typeface="Calibri"/>
                <a:cs typeface="Calibri"/>
                <a:sym typeface="Calibri"/>
              </a:rPr>
              <a:t>To plan a broad, balanced and relevant curriculum for each child’s physical, intellectual, emotional, social and moral needs.</a:t>
            </a:r>
          </a:p>
          <a:p>
            <a:pPr marL="285750" marR="0" lvl="0" indent="-285750" algn="l" rtl="0">
              <a:spcBef>
                <a:spcPts val="0"/>
              </a:spcBef>
              <a:spcAft>
                <a:spcPts val="0"/>
              </a:spcAft>
              <a:buFont typeface="Arial" panose="020B0604020202020204" pitchFamily="34" charset="0"/>
              <a:buChar char="•"/>
            </a:pPr>
            <a:r>
              <a:rPr lang="en-GB" sz="1600" dirty="0">
                <a:solidFill>
                  <a:schemeClr val="dk1"/>
                </a:solidFill>
                <a:latin typeface="Calibri"/>
                <a:ea typeface="Calibri"/>
                <a:cs typeface="Calibri"/>
                <a:sym typeface="Calibri"/>
              </a:rPr>
              <a:t>To work in close partnership with the child’s home and family to promote a positive educational experience and which helps children to interact successfully with their peer group, family and community.</a:t>
            </a:r>
          </a:p>
          <a:p>
            <a:pPr marL="285750" marR="0" lvl="0" indent="-285750" algn="l" rtl="0">
              <a:spcBef>
                <a:spcPts val="0"/>
              </a:spcBef>
              <a:spcAft>
                <a:spcPts val="0"/>
              </a:spcAft>
              <a:buFont typeface="Arial" panose="020B0604020202020204" pitchFamily="34" charset="0"/>
              <a:buChar char="•"/>
            </a:pPr>
            <a:r>
              <a:rPr lang="en-GB" sz="1600" dirty="0">
                <a:solidFill>
                  <a:schemeClr val="dk1"/>
                </a:solidFill>
                <a:latin typeface="Calibri"/>
                <a:ea typeface="Calibri"/>
                <a:cs typeface="Calibri"/>
                <a:sym typeface="Calibri"/>
              </a:rPr>
              <a:t>To actively encourage lifelong learning, promote high standards and encourage all children to achieve their potential.</a:t>
            </a:r>
          </a:p>
          <a:p>
            <a:pPr marL="0" marR="0" lvl="0" indent="0" algn="l" rtl="0">
              <a:spcBef>
                <a:spcPts val="0"/>
              </a:spcBef>
              <a:spcAft>
                <a:spcPts val="0"/>
              </a:spcAft>
              <a:buNone/>
            </a:pPr>
            <a:endParaRPr sz="1600" dirty="0">
              <a:solidFill>
                <a:schemeClr val="dk1"/>
              </a:solidFill>
              <a:latin typeface="Calibri"/>
              <a:ea typeface="Calibri"/>
              <a:cs typeface="Calibri"/>
              <a:sym typeface="Calibri"/>
            </a:endParaRPr>
          </a:p>
          <a:p>
            <a:pPr marL="0" marR="0" lvl="0" indent="0" algn="l" rtl="0">
              <a:spcBef>
                <a:spcPts val="0"/>
              </a:spcBef>
              <a:spcAft>
                <a:spcPts val="0"/>
              </a:spcAft>
              <a:buNone/>
            </a:pPr>
            <a:r>
              <a:rPr lang="cy-GB" sz="1800" dirty="0">
                <a:solidFill>
                  <a:schemeClr val="dk1"/>
                </a:solidFill>
                <a:latin typeface="Calibri"/>
                <a:ea typeface="Calibri"/>
                <a:cs typeface="Calibri"/>
                <a:sym typeface="Calibri"/>
              </a:rPr>
              <a:t> </a:t>
            </a:r>
            <a:endParaRPr dirty="0"/>
          </a:p>
          <a:p>
            <a:pPr marL="0" marR="0" lvl="0" indent="0" algn="l" rtl="0">
              <a:lnSpc>
                <a:spcPct val="115000"/>
              </a:lnSpc>
              <a:spcBef>
                <a:spcPts val="0"/>
              </a:spcBef>
              <a:spcAft>
                <a:spcPts val="0"/>
              </a:spcAft>
              <a:buNone/>
            </a:pPr>
            <a:endParaRPr sz="1600" dirty="0">
              <a:solidFill>
                <a:schemeClr val="dk1"/>
              </a:solidFill>
              <a:latin typeface="Calibri"/>
              <a:ea typeface="Calibri"/>
              <a:cs typeface="Calibri"/>
              <a:sym typeface="Calibri"/>
            </a:endParaRPr>
          </a:p>
        </p:txBody>
      </p:sp>
      <p:sp>
        <p:nvSpPr>
          <p:cNvPr id="94" name="Google Shape;94;p2"/>
          <p:cNvSpPr/>
          <p:nvPr/>
        </p:nvSpPr>
        <p:spPr>
          <a:xfrm>
            <a:off x="159488" y="5490812"/>
            <a:ext cx="11823405" cy="1224910"/>
          </a:xfrm>
          <a:prstGeom prst="rect">
            <a:avLst/>
          </a:prstGeom>
          <a:noFill/>
          <a:ln>
            <a:noFill/>
          </a:ln>
        </p:spPr>
        <p:txBody>
          <a:bodyPr spcFirstLastPara="1" wrap="square" lIns="91425" tIns="45700" rIns="91425" bIns="45700" anchor="t" anchorCtr="0">
            <a:spAutoFit/>
          </a:bodyPr>
          <a:lstStyle/>
          <a:p>
            <a:pPr marL="0" marR="0" lvl="0" indent="0" algn="ctr" rtl="0">
              <a:lnSpc>
                <a:spcPct val="115000"/>
              </a:lnSpc>
              <a:spcBef>
                <a:spcPts val="0"/>
              </a:spcBef>
              <a:spcAft>
                <a:spcPts val="0"/>
              </a:spcAft>
              <a:buNone/>
            </a:pPr>
            <a:r>
              <a:rPr lang="cy-GB" sz="1600" b="1" u="sng" dirty="0">
                <a:solidFill>
                  <a:srgbClr val="002060"/>
                </a:solidFill>
                <a:latin typeface="Calibri"/>
                <a:ea typeface="Calibri"/>
                <a:cs typeface="Calibri"/>
                <a:sym typeface="Calibri"/>
              </a:rPr>
              <a:t>What is  ‘Curriculum’ in Ysgol Rhostyllen ?</a:t>
            </a:r>
            <a:endParaRPr sz="1100" dirty="0">
              <a:solidFill>
                <a:srgbClr val="002060"/>
              </a:solidFill>
              <a:latin typeface="Calibri"/>
              <a:ea typeface="Calibri"/>
              <a:cs typeface="Calibri"/>
              <a:sym typeface="Calibri"/>
            </a:endParaRPr>
          </a:p>
          <a:p>
            <a:pPr marL="0" marR="0" lvl="0" indent="0" algn="ctr" rtl="0">
              <a:lnSpc>
                <a:spcPct val="115000"/>
              </a:lnSpc>
              <a:spcBef>
                <a:spcPts val="0"/>
              </a:spcBef>
              <a:spcAft>
                <a:spcPts val="0"/>
              </a:spcAft>
              <a:buNone/>
            </a:pPr>
            <a:r>
              <a:rPr lang="cy-GB" sz="1600" dirty="0">
                <a:solidFill>
                  <a:srgbClr val="002060"/>
                </a:solidFill>
                <a:latin typeface="Calibri"/>
                <a:ea typeface="Calibri"/>
                <a:cs typeface="Calibri"/>
                <a:sym typeface="Calibri"/>
              </a:rPr>
              <a:t>A school curriculum is everything a learner experiences in school. When designing Ysgol Rhostyllen’s curriculum we have the needs of our learners at the forefront of all decisions.  We carefully consider </a:t>
            </a:r>
            <a:r>
              <a:rPr lang="cy-GB" sz="1600" b="1" dirty="0">
                <a:solidFill>
                  <a:srgbClr val="002060"/>
                </a:solidFill>
                <a:latin typeface="Calibri"/>
                <a:ea typeface="Calibri"/>
                <a:cs typeface="Calibri"/>
                <a:sym typeface="Calibri"/>
              </a:rPr>
              <a:t>What</a:t>
            </a:r>
            <a:r>
              <a:rPr lang="cy-GB" sz="1600" dirty="0">
                <a:solidFill>
                  <a:srgbClr val="002060"/>
                </a:solidFill>
                <a:latin typeface="Calibri"/>
                <a:ea typeface="Calibri"/>
                <a:cs typeface="Calibri"/>
                <a:sym typeface="Calibri"/>
              </a:rPr>
              <a:t> we teach, </a:t>
            </a:r>
            <a:r>
              <a:rPr lang="cy-GB" sz="1600" b="1" dirty="0">
                <a:solidFill>
                  <a:srgbClr val="002060"/>
                </a:solidFill>
                <a:latin typeface="Calibri"/>
                <a:ea typeface="Calibri"/>
                <a:cs typeface="Calibri"/>
                <a:sym typeface="Calibri"/>
              </a:rPr>
              <a:t>How</a:t>
            </a:r>
            <a:r>
              <a:rPr lang="cy-GB" sz="1600" dirty="0">
                <a:solidFill>
                  <a:srgbClr val="002060"/>
                </a:solidFill>
                <a:latin typeface="Calibri"/>
                <a:ea typeface="Calibri"/>
                <a:cs typeface="Calibri"/>
                <a:sym typeface="Calibri"/>
              </a:rPr>
              <a:t> we teach it and also </a:t>
            </a:r>
            <a:r>
              <a:rPr lang="cy-GB" sz="1600" b="1" dirty="0">
                <a:solidFill>
                  <a:srgbClr val="002060"/>
                </a:solidFill>
                <a:latin typeface="Calibri"/>
                <a:ea typeface="Calibri"/>
                <a:cs typeface="Calibri"/>
                <a:sym typeface="Calibri"/>
              </a:rPr>
              <a:t>Why</a:t>
            </a:r>
            <a:r>
              <a:rPr lang="cy-GB" sz="1600" dirty="0">
                <a:solidFill>
                  <a:srgbClr val="002060"/>
                </a:solidFill>
                <a:latin typeface="Calibri"/>
                <a:ea typeface="Calibri"/>
                <a:cs typeface="Calibri"/>
                <a:sym typeface="Calibri"/>
              </a:rPr>
              <a:t> we teach it. We relate this process to our context within our local community, both as a village school and a school situated very close to the city of Wrexham.</a:t>
            </a:r>
            <a:endParaRPr dirty="0"/>
          </a:p>
        </p:txBody>
      </p:sp>
      <p:pic>
        <p:nvPicPr>
          <p:cNvPr id="2" name="Picture 1">
            <a:extLst>
              <a:ext uri="{FF2B5EF4-FFF2-40B4-BE49-F238E27FC236}">
                <a16:creationId xmlns:a16="http://schemas.microsoft.com/office/drawing/2014/main" id="{B28DF33D-77B2-765A-455D-C790399F1EC9}"/>
              </a:ext>
            </a:extLst>
          </p:cNvPr>
          <p:cNvPicPr>
            <a:picLocks noChangeAspect="1"/>
          </p:cNvPicPr>
          <p:nvPr/>
        </p:nvPicPr>
        <p:blipFill>
          <a:blip r:embed="rId3"/>
          <a:stretch>
            <a:fillRect/>
          </a:stretch>
        </p:blipFill>
        <p:spPr>
          <a:xfrm>
            <a:off x="5262242" y="87726"/>
            <a:ext cx="1426756" cy="141107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91B10EF8-41B6-5D9B-3B9E-8E5297F50054}"/>
              </a:ext>
            </a:extLst>
          </p:cNvPr>
          <p:cNvGraphicFramePr>
            <a:graphicFrameLocks noGrp="1"/>
          </p:cNvGraphicFramePr>
          <p:nvPr>
            <p:extLst>
              <p:ext uri="{D42A27DB-BD31-4B8C-83A1-F6EECF244321}">
                <p14:modId xmlns:p14="http://schemas.microsoft.com/office/powerpoint/2010/main" val="1213971158"/>
              </p:ext>
            </p:extLst>
          </p:nvPr>
        </p:nvGraphicFramePr>
        <p:xfrm>
          <a:off x="0" y="0"/>
          <a:ext cx="12192000" cy="7146908"/>
        </p:xfrm>
        <a:graphic>
          <a:graphicData uri="http://schemas.openxmlformats.org/drawingml/2006/table">
            <a:tbl>
              <a:tblPr firstRow="1" firstCol="1" bandRow="1">
                <a:tableStyleId>{E23EC66B-10CA-4342-9C67-99788F2E5582}</a:tableStyleId>
              </a:tblPr>
              <a:tblGrid>
                <a:gridCol w="6096000">
                  <a:extLst>
                    <a:ext uri="{9D8B030D-6E8A-4147-A177-3AD203B41FA5}">
                      <a16:colId xmlns:a16="http://schemas.microsoft.com/office/drawing/2014/main" val="1132942201"/>
                    </a:ext>
                  </a:extLst>
                </a:gridCol>
                <a:gridCol w="6096000">
                  <a:extLst>
                    <a:ext uri="{9D8B030D-6E8A-4147-A177-3AD203B41FA5}">
                      <a16:colId xmlns:a16="http://schemas.microsoft.com/office/drawing/2014/main" val="794002008"/>
                    </a:ext>
                  </a:extLst>
                </a:gridCol>
              </a:tblGrid>
              <a:tr h="467833">
                <a:tc>
                  <a:txBody>
                    <a:bodyPr/>
                    <a:lstStyle/>
                    <a:p>
                      <a:pPr algn="ctr">
                        <a:lnSpc>
                          <a:spcPct val="107000"/>
                        </a:lnSpc>
                        <a:spcAft>
                          <a:spcPts val="800"/>
                        </a:spcAft>
                      </a:pPr>
                      <a:r>
                        <a:rPr lang="en-GB" sz="1400" b="1">
                          <a:effectLst/>
                        </a:rPr>
                        <a:t>Our Values</a:t>
                      </a:r>
                      <a:endParaRPr lang="en-GB" sz="1400" b="1">
                        <a:effectLst/>
                        <a:latin typeface="Calibri" panose="020F0502020204030204" pitchFamily="34" charset="0"/>
                        <a:ea typeface="Calibri" panose="020F0502020204030204" pitchFamily="34" charset="0"/>
                        <a:cs typeface="Times New Roman" panose="02020603050405020304" pitchFamily="18" charset="0"/>
                      </a:endParaRPr>
                    </a:p>
                  </a:txBody>
                  <a:tcPr marL="38852" marR="38852" marT="0" marB="0"/>
                </a:tc>
                <a:tc>
                  <a:txBody>
                    <a:bodyPr/>
                    <a:lstStyle/>
                    <a:p>
                      <a:pPr algn="ctr">
                        <a:lnSpc>
                          <a:spcPct val="107000"/>
                        </a:lnSpc>
                        <a:spcAft>
                          <a:spcPts val="800"/>
                        </a:spcAft>
                      </a:pPr>
                      <a:r>
                        <a:rPr lang="en-GB" sz="1400" b="1" dirty="0">
                          <a:effectLst/>
                        </a:rPr>
                        <a:t>Our Behaviours</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38852" marR="38852" marT="0" marB="0"/>
                </a:tc>
                <a:extLst>
                  <a:ext uri="{0D108BD9-81ED-4DB2-BD59-A6C34878D82A}">
                    <a16:rowId xmlns:a16="http://schemas.microsoft.com/office/drawing/2014/main" val="1367432917"/>
                  </a:ext>
                </a:extLst>
              </a:tr>
              <a:tr h="927422">
                <a:tc>
                  <a:txBody>
                    <a:bodyPr/>
                    <a:lstStyle/>
                    <a:p>
                      <a:pPr algn="ctr">
                        <a:lnSpc>
                          <a:spcPct val="107000"/>
                        </a:lnSpc>
                        <a:spcAft>
                          <a:spcPts val="800"/>
                        </a:spcAft>
                      </a:pPr>
                      <a:r>
                        <a:rPr lang="en-GB" sz="1400" dirty="0">
                          <a:effectLst/>
                        </a:rPr>
                        <a:t>Happiness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8852" marR="38852" marT="0" marB="0"/>
                </a:tc>
                <a:tc>
                  <a:txBody>
                    <a:bodyPr/>
                    <a:lstStyle/>
                    <a:p>
                      <a:pPr>
                        <a:lnSpc>
                          <a:spcPct val="107000"/>
                        </a:lnSpc>
                        <a:spcAft>
                          <a:spcPts val="800"/>
                        </a:spcAft>
                      </a:pPr>
                      <a:r>
                        <a:rPr lang="en-GB" sz="1400" dirty="0">
                          <a:effectLst/>
                        </a:rPr>
                        <a:t>To maintain a happy, nurturing environment with a secure and welcoming atmosphere which gives children the confidence to become independent learners and citizens.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8852" marR="38852" marT="0" marB="0"/>
                </a:tc>
                <a:extLst>
                  <a:ext uri="{0D108BD9-81ED-4DB2-BD59-A6C34878D82A}">
                    <a16:rowId xmlns:a16="http://schemas.microsoft.com/office/drawing/2014/main" val="2900611193"/>
                  </a:ext>
                </a:extLst>
              </a:tr>
              <a:tr h="1301669">
                <a:tc>
                  <a:txBody>
                    <a:bodyPr/>
                    <a:lstStyle/>
                    <a:p>
                      <a:pPr algn="ctr">
                        <a:lnSpc>
                          <a:spcPct val="107000"/>
                        </a:lnSpc>
                        <a:spcAft>
                          <a:spcPts val="800"/>
                        </a:spcAft>
                      </a:pPr>
                      <a:r>
                        <a:rPr lang="en-GB" sz="1400">
                          <a:effectLst/>
                        </a:rPr>
                        <a:t>Respect</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38852" marR="38852" marT="0" marB="0"/>
                </a:tc>
                <a:tc>
                  <a:txBody>
                    <a:bodyPr/>
                    <a:lstStyle/>
                    <a:p>
                      <a:pPr>
                        <a:lnSpc>
                          <a:spcPct val="107000"/>
                        </a:lnSpc>
                        <a:spcAft>
                          <a:spcPts val="800"/>
                        </a:spcAft>
                      </a:pPr>
                      <a:r>
                        <a:rPr lang="en-GB" sz="1400">
                          <a:effectLst/>
                        </a:rPr>
                        <a:t>To promote respect for all, regardless of differing beliefs and ways of life and develop a culture which is opposed to discrimination relating to socio-economic background, creed, ethnic origin, gender or disability.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38852" marR="38852" marT="0" marB="0"/>
                </a:tc>
                <a:extLst>
                  <a:ext uri="{0D108BD9-81ED-4DB2-BD59-A6C34878D82A}">
                    <a16:rowId xmlns:a16="http://schemas.microsoft.com/office/drawing/2014/main" val="1213520715"/>
                  </a:ext>
                </a:extLst>
              </a:tr>
              <a:tr h="927422">
                <a:tc>
                  <a:txBody>
                    <a:bodyPr/>
                    <a:lstStyle/>
                    <a:p>
                      <a:pPr algn="ctr">
                        <a:lnSpc>
                          <a:spcPct val="107000"/>
                        </a:lnSpc>
                        <a:spcAft>
                          <a:spcPts val="800"/>
                        </a:spcAft>
                      </a:pPr>
                      <a:r>
                        <a:rPr lang="en-GB" sz="1400">
                          <a:effectLst/>
                        </a:rPr>
                        <a:t>Inclusivity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38852" marR="38852" marT="0" marB="0"/>
                </a:tc>
                <a:tc>
                  <a:txBody>
                    <a:bodyPr/>
                    <a:lstStyle/>
                    <a:p>
                      <a:pPr>
                        <a:lnSpc>
                          <a:spcPct val="107000"/>
                        </a:lnSpc>
                        <a:spcAft>
                          <a:spcPts val="800"/>
                        </a:spcAft>
                      </a:pPr>
                      <a:r>
                        <a:rPr lang="en-GB" sz="1400">
                          <a:effectLst/>
                        </a:rPr>
                        <a:t>To provide learning environments which promote independence, where individual children can enjoy success whilst achieving their own potential.</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38852" marR="38852" marT="0" marB="0"/>
                </a:tc>
                <a:extLst>
                  <a:ext uri="{0D108BD9-81ED-4DB2-BD59-A6C34878D82A}">
                    <a16:rowId xmlns:a16="http://schemas.microsoft.com/office/drawing/2014/main" val="1059577794"/>
                  </a:ext>
                </a:extLst>
              </a:tr>
              <a:tr h="1114546">
                <a:tc>
                  <a:txBody>
                    <a:bodyPr/>
                    <a:lstStyle/>
                    <a:p>
                      <a:pPr algn="ctr">
                        <a:lnSpc>
                          <a:spcPct val="107000"/>
                        </a:lnSpc>
                        <a:spcAft>
                          <a:spcPts val="800"/>
                        </a:spcAft>
                      </a:pPr>
                      <a:r>
                        <a:rPr lang="en-GB" sz="1400">
                          <a:effectLst/>
                        </a:rPr>
                        <a:t>Community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38852" marR="38852" marT="0" marB="0"/>
                </a:tc>
                <a:tc>
                  <a:txBody>
                    <a:bodyPr/>
                    <a:lstStyle/>
                    <a:p>
                      <a:pPr>
                        <a:lnSpc>
                          <a:spcPct val="107000"/>
                        </a:lnSpc>
                        <a:spcAft>
                          <a:spcPts val="800"/>
                        </a:spcAft>
                      </a:pPr>
                      <a:r>
                        <a:rPr lang="en-GB" sz="1400">
                          <a:effectLst/>
                        </a:rPr>
                        <a:t>To work in close partnership with the child’s home and family to promote a positive educational experience which helps children to interact successfully with their peer group, family and community/cynefin.</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38852" marR="38852" marT="0" marB="0"/>
                </a:tc>
                <a:extLst>
                  <a:ext uri="{0D108BD9-81ED-4DB2-BD59-A6C34878D82A}">
                    <a16:rowId xmlns:a16="http://schemas.microsoft.com/office/drawing/2014/main" val="1898626042"/>
                  </a:ext>
                </a:extLst>
              </a:tr>
              <a:tr h="553172">
                <a:tc>
                  <a:txBody>
                    <a:bodyPr/>
                    <a:lstStyle/>
                    <a:p>
                      <a:pPr algn="ctr">
                        <a:lnSpc>
                          <a:spcPct val="107000"/>
                        </a:lnSpc>
                        <a:spcAft>
                          <a:spcPts val="800"/>
                        </a:spcAft>
                      </a:pPr>
                      <a:r>
                        <a:rPr lang="en-GB" sz="1400">
                          <a:effectLst/>
                        </a:rPr>
                        <a:t>Wellbeing</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38852" marR="38852" marT="0" marB="0"/>
                </a:tc>
                <a:tc>
                  <a:txBody>
                    <a:bodyPr/>
                    <a:lstStyle/>
                    <a:p>
                      <a:pPr>
                        <a:lnSpc>
                          <a:spcPct val="107000"/>
                        </a:lnSpc>
                        <a:spcAft>
                          <a:spcPts val="800"/>
                        </a:spcAft>
                      </a:pPr>
                      <a:r>
                        <a:rPr lang="en-GB" sz="1400" dirty="0">
                          <a:effectLst/>
                        </a:rPr>
                        <a:t>To develop mental and emotional wellbeing by promoting confidence, resilience and empathy.</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8852" marR="38852" marT="0" marB="0"/>
                </a:tc>
                <a:extLst>
                  <a:ext uri="{0D108BD9-81ED-4DB2-BD59-A6C34878D82A}">
                    <a16:rowId xmlns:a16="http://schemas.microsoft.com/office/drawing/2014/main" val="135751542"/>
                  </a:ext>
                </a:extLst>
              </a:tr>
              <a:tr h="740298">
                <a:tc>
                  <a:txBody>
                    <a:bodyPr/>
                    <a:lstStyle/>
                    <a:p>
                      <a:pPr algn="ctr">
                        <a:lnSpc>
                          <a:spcPct val="107000"/>
                        </a:lnSpc>
                        <a:spcAft>
                          <a:spcPts val="800"/>
                        </a:spcAft>
                      </a:pPr>
                      <a:r>
                        <a:rPr lang="en-GB" sz="1400">
                          <a:effectLst/>
                        </a:rPr>
                        <a:t>Resilience</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38852" marR="38852" marT="0" marB="0"/>
                </a:tc>
                <a:tc>
                  <a:txBody>
                    <a:bodyPr/>
                    <a:lstStyle/>
                    <a:p>
                      <a:pPr>
                        <a:lnSpc>
                          <a:spcPct val="107000"/>
                        </a:lnSpc>
                        <a:spcAft>
                          <a:spcPts val="800"/>
                        </a:spcAft>
                      </a:pPr>
                      <a:r>
                        <a:rPr lang="en-GB" sz="1400">
                          <a:effectLst/>
                        </a:rPr>
                        <a:t>To support each other as learners and staff to be confident and proud of ourselves, to embrace challenge and persevere to achieve our goals.</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38852" marR="38852" marT="0" marB="0"/>
                </a:tc>
                <a:extLst>
                  <a:ext uri="{0D108BD9-81ED-4DB2-BD59-A6C34878D82A}">
                    <a16:rowId xmlns:a16="http://schemas.microsoft.com/office/drawing/2014/main" val="4252148271"/>
                  </a:ext>
                </a:extLst>
              </a:tr>
              <a:tr h="1114546">
                <a:tc>
                  <a:txBody>
                    <a:bodyPr/>
                    <a:lstStyle/>
                    <a:p>
                      <a:pPr algn="ctr">
                        <a:lnSpc>
                          <a:spcPct val="107000"/>
                        </a:lnSpc>
                        <a:spcAft>
                          <a:spcPts val="800"/>
                        </a:spcAft>
                      </a:pPr>
                      <a:r>
                        <a:rPr lang="en-GB" sz="1400" dirty="0">
                          <a:effectLst/>
                        </a:rPr>
                        <a:t>Aspiration</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8852" marR="38852" marT="0" marB="0"/>
                </a:tc>
                <a:tc>
                  <a:txBody>
                    <a:bodyPr/>
                    <a:lstStyle/>
                    <a:p>
                      <a:pPr>
                        <a:lnSpc>
                          <a:spcPct val="107000"/>
                        </a:lnSpc>
                        <a:spcAft>
                          <a:spcPts val="800"/>
                        </a:spcAft>
                      </a:pPr>
                      <a:r>
                        <a:rPr lang="en-GB" sz="1400" dirty="0">
                          <a:effectLst/>
                        </a:rPr>
                        <a:t>To actively encourage lifelong learning by promoting high standards, whilst inspiring children to embark upon a journey of continuous development and learning.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8852" marR="38852" marT="0" marB="0"/>
                </a:tc>
                <a:extLst>
                  <a:ext uri="{0D108BD9-81ED-4DB2-BD59-A6C34878D82A}">
                    <a16:rowId xmlns:a16="http://schemas.microsoft.com/office/drawing/2014/main" val="1122711623"/>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4"/>
          <p:cNvSpPr/>
          <p:nvPr/>
        </p:nvSpPr>
        <p:spPr>
          <a:xfrm>
            <a:off x="327837" y="238125"/>
            <a:ext cx="11332149" cy="764784"/>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cy-GB" sz="1400" b="1" dirty="0">
                <a:solidFill>
                  <a:schemeClr val="dk1"/>
                </a:solidFill>
                <a:latin typeface="Calibri"/>
                <a:ea typeface="Calibri"/>
                <a:cs typeface="Calibri"/>
                <a:sym typeface="Calibri"/>
              </a:rPr>
              <a:t>The Curriculum for Wales 4 purposes are the heart and core of Ysgol </a:t>
            </a:r>
            <a:r>
              <a:rPr lang="cy-GB" b="1" dirty="0">
                <a:solidFill>
                  <a:schemeClr val="dk1"/>
                </a:solidFill>
                <a:latin typeface="Calibri"/>
                <a:ea typeface="Calibri"/>
                <a:cs typeface="Calibri"/>
                <a:sym typeface="Calibri"/>
              </a:rPr>
              <a:t>Rhostyllen</a:t>
            </a:r>
            <a:r>
              <a:rPr lang="cy-GB" sz="1400" b="1" dirty="0">
                <a:solidFill>
                  <a:schemeClr val="dk1"/>
                </a:solidFill>
                <a:latin typeface="Calibri"/>
                <a:ea typeface="Calibri"/>
                <a:cs typeface="Calibri"/>
                <a:sym typeface="Calibri"/>
              </a:rPr>
              <a:t>’s curriculum </a:t>
            </a:r>
            <a:endParaRPr sz="1400" dirty="0">
              <a:solidFill>
                <a:schemeClr val="dk1"/>
              </a:solidFill>
              <a:latin typeface="Calibri"/>
              <a:ea typeface="Calibri"/>
              <a:cs typeface="Calibri"/>
              <a:sym typeface="Calibri"/>
            </a:endParaRPr>
          </a:p>
          <a:p>
            <a:pPr marL="0" marR="0" lvl="0" indent="0" algn="l" rtl="0">
              <a:lnSpc>
                <a:spcPct val="115000"/>
              </a:lnSpc>
              <a:spcBef>
                <a:spcPts val="0"/>
              </a:spcBef>
              <a:spcAft>
                <a:spcPts val="0"/>
              </a:spcAft>
              <a:buNone/>
            </a:pPr>
            <a:r>
              <a:rPr lang="cy-GB" sz="1200" dirty="0">
                <a:solidFill>
                  <a:schemeClr val="dk1"/>
                </a:solidFill>
                <a:latin typeface="Calibri"/>
                <a:ea typeface="Calibri"/>
                <a:cs typeface="Calibri"/>
                <a:sym typeface="Calibri"/>
              </a:rPr>
              <a:t>They underpin all aspects of our curriculum design, planning and teaching. Our vision and values as a school support the 4 purposes and we summarise below what they mean for us. Our learning experiences and teaching methods will always aim for this, with the targeted ‘purpose’ of specfic lessons to always be shared with our children across the school.</a:t>
            </a:r>
            <a:endParaRPr dirty="0"/>
          </a:p>
        </p:txBody>
      </p:sp>
      <p:graphicFrame>
        <p:nvGraphicFramePr>
          <p:cNvPr id="107" name="Google Shape;107;p4"/>
          <p:cNvGraphicFramePr/>
          <p:nvPr/>
        </p:nvGraphicFramePr>
        <p:xfrm>
          <a:off x="327838" y="1057980"/>
          <a:ext cx="11536300" cy="4176192"/>
        </p:xfrm>
        <a:graphic>
          <a:graphicData uri="http://schemas.openxmlformats.org/drawingml/2006/table">
            <a:tbl>
              <a:tblPr firstRow="1" bandRow="1">
                <a:noFill/>
                <a:tableStyleId>{E23EC66B-10CA-4342-9C67-99788F2E5582}</a:tableStyleId>
              </a:tblPr>
              <a:tblGrid>
                <a:gridCol w="2884075">
                  <a:extLst>
                    <a:ext uri="{9D8B030D-6E8A-4147-A177-3AD203B41FA5}">
                      <a16:colId xmlns:a16="http://schemas.microsoft.com/office/drawing/2014/main" val="20000"/>
                    </a:ext>
                  </a:extLst>
                </a:gridCol>
                <a:gridCol w="2884075">
                  <a:extLst>
                    <a:ext uri="{9D8B030D-6E8A-4147-A177-3AD203B41FA5}">
                      <a16:colId xmlns:a16="http://schemas.microsoft.com/office/drawing/2014/main" val="20001"/>
                    </a:ext>
                  </a:extLst>
                </a:gridCol>
                <a:gridCol w="2884075">
                  <a:extLst>
                    <a:ext uri="{9D8B030D-6E8A-4147-A177-3AD203B41FA5}">
                      <a16:colId xmlns:a16="http://schemas.microsoft.com/office/drawing/2014/main" val="20002"/>
                    </a:ext>
                  </a:extLst>
                </a:gridCol>
                <a:gridCol w="2884075">
                  <a:extLst>
                    <a:ext uri="{9D8B030D-6E8A-4147-A177-3AD203B41FA5}">
                      <a16:colId xmlns:a16="http://schemas.microsoft.com/office/drawing/2014/main" val="20003"/>
                    </a:ext>
                  </a:extLst>
                </a:gridCol>
              </a:tblGrid>
              <a:tr h="833450">
                <a:tc>
                  <a:txBody>
                    <a:bodyPr/>
                    <a:lstStyle/>
                    <a:p>
                      <a:pPr marL="0" marR="0" lvl="0" indent="0" algn="ctr" rtl="0">
                        <a:lnSpc>
                          <a:spcPct val="115000"/>
                        </a:lnSpc>
                        <a:spcBef>
                          <a:spcPts val="0"/>
                        </a:spcBef>
                        <a:spcAft>
                          <a:spcPts val="0"/>
                        </a:spcAft>
                        <a:buNone/>
                      </a:pPr>
                      <a:r>
                        <a:rPr lang="cy-GB" sz="1400" b="1" u="none" strike="noStrike" cap="none">
                          <a:solidFill>
                            <a:srgbClr val="000000"/>
                          </a:solidFill>
                          <a:latin typeface="Calibri"/>
                          <a:ea typeface="Calibri"/>
                          <a:cs typeface="Calibri"/>
                          <a:sym typeface="Calibri"/>
                        </a:rPr>
                        <a:t>Ambitious, capable learners ... </a:t>
                      </a:r>
                      <a:r>
                        <a:rPr lang="cy-GB" sz="1400" u="none" strike="noStrike" cap="none">
                          <a:solidFill>
                            <a:srgbClr val="000000"/>
                          </a:solidFill>
                          <a:latin typeface="Calibri"/>
                          <a:ea typeface="Calibri"/>
                          <a:cs typeface="Calibri"/>
                          <a:sym typeface="Calibri"/>
                        </a:rPr>
                        <a:t>who are ready to learn throughout their lives, and who:</a:t>
                      </a:r>
                      <a:endParaRPr sz="1400" u="none" strike="noStrike" cap="none">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9CC2E5"/>
                    </a:solidFill>
                  </a:tcPr>
                </a:tc>
                <a:tc>
                  <a:txBody>
                    <a:bodyPr/>
                    <a:lstStyle/>
                    <a:p>
                      <a:pPr marL="0" marR="0" lvl="0" indent="0" algn="ctr" rtl="0">
                        <a:lnSpc>
                          <a:spcPct val="115000"/>
                        </a:lnSpc>
                        <a:spcBef>
                          <a:spcPts val="0"/>
                        </a:spcBef>
                        <a:spcAft>
                          <a:spcPts val="0"/>
                        </a:spcAft>
                        <a:buNone/>
                      </a:pPr>
                      <a:r>
                        <a:rPr lang="cy-GB" sz="1400" b="1" u="none" strike="noStrike" cap="none">
                          <a:solidFill>
                            <a:srgbClr val="000000"/>
                          </a:solidFill>
                          <a:latin typeface="Calibri"/>
                          <a:ea typeface="Calibri"/>
                          <a:cs typeface="Calibri"/>
                          <a:sym typeface="Calibri"/>
                        </a:rPr>
                        <a:t>Enterprising, creative contributors </a:t>
                      </a:r>
                      <a:r>
                        <a:rPr lang="cy-GB" sz="1400" u="none" strike="noStrike" cap="none">
                          <a:solidFill>
                            <a:srgbClr val="000000"/>
                          </a:solidFill>
                          <a:latin typeface="Calibri"/>
                          <a:ea typeface="Calibri"/>
                          <a:cs typeface="Calibri"/>
                          <a:sym typeface="Calibri"/>
                        </a:rPr>
                        <a:t>... who willing to play a full part in life and work and who:</a:t>
                      </a:r>
                      <a:endParaRPr sz="1400" u="none" strike="noStrike" cap="none">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9CC2E5"/>
                    </a:solidFill>
                  </a:tcPr>
                </a:tc>
                <a:tc>
                  <a:txBody>
                    <a:bodyPr/>
                    <a:lstStyle/>
                    <a:p>
                      <a:pPr marL="0" marR="0" lvl="0" indent="0" algn="ctr" rtl="0">
                        <a:lnSpc>
                          <a:spcPct val="115000"/>
                        </a:lnSpc>
                        <a:spcBef>
                          <a:spcPts val="0"/>
                        </a:spcBef>
                        <a:spcAft>
                          <a:spcPts val="0"/>
                        </a:spcAft>
                        <a:buNone/>
                      </a:pPr>
                      <a:r>
                        <a:rPr lang="cy-GB" sz="1400" b="1" u="none" strike="noStrike" cap="none">
                          <a:solidFill>
                            <a:srgbClr val="000000"/>
                          </a:solidFill>
                          <a:latin typeface="Calibri"/>
                          <a:ea typeface="Calibri"/>
                          <a:cs typeface="Calibri"/>
                          <a:sym typeface="Calibri"/>
                        </a:rPr>
                        <a:t>Ethical, informed citizens </a:t>
                      </a:r>
                      <a:r>
                        <a:rPr lang="cy-GB" sz="1400" u="none" strike="noStrike" cap="none">
                          <a:solidFill>
                            <a:srgbClr val="000000"/>
                          </a:solidFill>
                          <a:latin typeface="Calibri"/>
                          <a:ea typeface="Calibri"/>
                          <a:cs typeface="Calibri"/>
                          <a:sym typeface="Calibri"/>
                        </a:rPr>
                        <a:t>... who are ready to be citizens of Wales and the world, and who:</a:t>
                      </a:r>
                      <a:endParaRPr sz="1400" u="none" strike="noStrike" cap="none">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9CC2E5"/>
                    </a:solidFill>
                  </a:tcPr>
                </a:tc>
                <a:tc>
                  <a:txBody>
                    <a:bodyPr/>
                    <a:lstStyle/>
                    <a:p>
                      <a:pPr marL="0" marR="0" lvl="0" indent="0" algn="ctr" rtl="0">
                        <a:lnSpc>
                          <a:spcPct val="115000"/>
                        </a:lnSpc>
                        <a:spcBef>
                          <a:spcPts val="0"/>
                        </a:spcBef>
                        <a:spcAft>
                          <a:spcPts val="0"/>
                        </a:spcAft>
                        <a:buNone/>
                      </a:pPr>
                      <a:r>
                        <a:rPr lang="cy-GB" sz="1400" b="1" u="none" strike="noStrike" cap="none">
                          <a:solidFill>
                            <a:srgbClr val="000000"/>
                          </a:solidFill>
                          <a:latin typeface="Calibri"/>
                          <a:ea typeface="Calibri"/>
                          <a:cs typeface="Calibri"/>
                          <a:sym typeface="Calibri"/>
                        </a:rPr>
                        <a:t>Healthy, confident individuals ... </a:t>
                      </a:r>
                      <a:r>
                        <a:rPr lang="cy-GB" sz="1400" u="none" strike="noStrike" cap="none">
                          <a:solidFill>
                            <a:srgbClr val="000000"/>
                          </a:solidFill>
                          <a:latin typeface="Calibri"/>
                          <a:ea typeface="Calibri"/>
                          <a:cs typeface="Calibri"/>
                          <a:sym typeface="Calibri"/>
                        </a:rPr>
                        <a:t>willing to lead fulfilling lives as valued members of society, and who develop:</a:t>
                      </a:r>
                      <a:endParaRPr sz="1400" u="none" strike="noStrike" cap="none">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9CC2E5"/>
                    </a:solidFill>
                  </a:tcPr>
                </a:tc>
                <a:extLst>
                  <a:ext uri="{0D108BD9-81ED-4DB2-BD59-A6C34878D82A}">
                    <a16:rowId xmlns:a16="http://schemas.microsoft.com/office/drawing/2014/main" val="10000"/>
                  </a:ext>
                </a:extLst>
              </a:tr>
              <a:tr h="3209150">
                <a:tc>
                  <a:txBody>
                    <a:bodyPr/>
                    <a:lstStyle/>
                    <a:p>
                      <a:pPr marL="171450" marR="0" lvl="0" indent="-171450" algn="l" rtl="0">
                        <a:spcBef>
                          <a:spcPts val="0"/>
                        </a:spcBef>
                        <a:spcAft>
                          <a:spcPts val="0"/>
                        </a:spcAft>
                        <a:buClr>
                          <a:schemeClr val="dk1"/>
                        </a:buClr>
                        <a:buSzPts val="1200"/>
                        <a:buFont typeface="Arial"/>
                        <a:buChar char="•"/>
                      </a:pPr>
                      <a:r>
                        <a:rPr lang="cy-GB" sz="1200" u="none" strike="noStrike" cap="none">
                          <a:latin typeface="Calibri"/>
                          <a:ea typeface="Calibri"/>
                          <a:cs typeface="Calibri"/>
                          <a:sym typeface="Calibri"/>
                        </a:rPr>
                        <a:t>set high standards for themselves</a:t>
                      </a:r>
                      <a:endParaRPr/>
                    </a:p>
                    <a:p>
                      <a:pPr marL="171450" marR="0" lvl="0" indent="-171450" algn="l" rtl="0">
                        <a:spcBef>
                          <a:spcPts val="0"/>
                        </a:spcBef>
                        <a:spcAft>
                          <a:spcPts val="0"/>
                        </a:spcAft>
                        <a:buClr>
                          <a:schemeClr val="dk1"/>
                        </a:buClr>
                        <a:buSzPts val="1200"/>
                        <a:buFont typeface="Arial"/>
                        <a:buChar char="•"/>
                      </a:pPr>
                      <a:r>
                        <a:rPr lang="cy-GB" sz="1200" u="none" strike="noStrike" cap="none">
                          <a:latin typeface="Calibri"/>
                          <a:ea typeface="Calibri"/>
                          <a:cs typeface="Calibri"/>
                          <a:sym typeface="Calibri"/>
                        </a:rPr>
                        <a:t>enjoy challenge and solve problems </a:t>
                      </a:r>
                      <a:endParaRPr/>
                    </a:p>
                    <a:p>
                      <a:pPr marL="171450" marR="0" lvl="0" indent="-171450" algn="l" rtl="0">
                        <a:spcBef>
                          <a:spcPts val="0"/>
                        </a:spcBef>
                        <a:spcAft>
                          <a:spcPts val="0"/>
                        </a:spcAft>
                        <a:buClr>
                          <a:schemeClr val="dk1"/>
                        </a:buClr>
                        <a:buSzPts val="1200"/>
                        <a:buFont typeface="Arial"/>
                        <a:buChar char="•"/>
                      </a:pPr>
                      <a:r>
                        <a:rPr lang="cy-GB" sz="1200" u="none" strike="noStrike" cap="none">
                          <a:latin typeface="Calibri"/>
                          <a:ea typeface="Calibri"/>
                          <a:cs typeface="Calibri"/>
                          <a:sym typeface="Calibri"/>
                        </a:rPr>
                        <a:t>develop knowledge and skills and apply them in different contexts</a:t>
                      </a:r>
                      <a:endParaRPr/>
                    </a:p>
                    <a:p>
                      <a:pPr marL="171450" marR="0" lvl="0" indent="-171450" algn="l" rtl="0">
                        <a:spcBef>
                          <a:spcPts val="0"/>
                        </a:spcBef>
                        <a:spcAft>
                          <a:spcPts val="0"/>
                        </a:spcAft>
                        <a:buClr>
                          <a:schemeClr val="dk1"/>
                        </a:buClr>
                        <a:buSzPts val="1200"/>
                        <a:buFont typeface="Arial"/>
                        <a:buChar char="•"/>
                      </a:pPr>
                      <a:r>
                        <a:rPr lang="cy-GB" sz="1200" u="none" strike="noStrike" cap="none">
                          <a:latin typeface="Calibri"/>
                          <a:ea typeface="Calibri"/>
                          <a:cs typeface="Calibri"/>
                          <a:sym typeface="Calibri"/>
                        </a:rPr>
                        <a:t>are able to discuss their learning confidently </a:t>
                      </a:r>
                      <a:endParaRPr/>
                    </a:p>
                    <a:p>
                      <a:pPr marL="171450" marR="0" lvl="0" indent="-171450" algn="l" rtl="0">
                        <a:spcBef>
                          <a:spcPts val="0"/>
                        </a:spcBef>
                        <a:spcAft>
                          <a:spcPts val="0"/>
                        </a:spcAft>
                        <a:buClr>
                          <a:schemeClr val="dk1"/>
                        </a:buClr>
                        <a:buSzPts val="1200"/>
                        <a:buFont typeface="Arial"/>
                        <a:buChar char="•"/>
                      </a:pPr>
                      <a:r>
                        <a:rPr lang="cy-GB" sz="1200" u="none" strike="noStrike" cap="none">
                          <a:latin typeface="Calibri"/>
                          <a:ea typeface="Calibri"/>
                          <a:cs typeface="Calibri"/>
                          <a:sym typeface="Calibri"/>
                        </a:rPr>
                        <a:t>Are able to communicate effectively in English and Welsh </a:t>
                      </a:r>
                      <a:endParaRPr/>
                    </a:p>
                    <a:p>
                      <a:pPr marL="171450" marR="0" lvl="0" indent="-171450" algn="l" rtl="0">
                        <a:spcBef>
                          <a:spcPts val="0"/>
                        </a:spcBef>
                        <a:spcAft>
                          <a:spcPts val="0"/>
                        </a:spcAft>
                        <a:buClr>
                          <a:schemeClr val="dk1"/>
                        </a:buClr>
                        <a:buSzPts val="1200"/>
                        <a:buFont typeface="Arial"/>
                        <a:buChar char="•"/>
                      </a:pPr>
                      <a:r>
                        <a:rPr lang="cy-GB" sz="1200" u="none" strike="noStrike" cap="none">
                          <a:latin typeface="Calibri"/>
                          <a:ea typeface="Calibri"/>
                          <a:cs typeface="Calibri"/>
                          <a:sym typeface="Calibri"/>
                        </a:rPr>
                        <a:t>use mathematics and numeracy and digital technologies effectively</a:t>
                      </a:r>
                      <a:endParaRPr/>
                    </a:p>
                    <a:p>
                      <a:pPr marL="171450" marR="0" lvl="0" indent="-95250" algn="l" rtl="0">
                        <a:lnSpc>
                          <a:spcPct val="115000"/>
                        </a:lnSpc>
                        <a:spcBef>
                          <a:spcPts val="0"/>
                        </a:spcBef>
                        <a:spcAft>
                          <a:spcPts val="0"/>
                        </a:spcAft>
                        <a:buClr>
                          <a:schemeClr val="dk1"/>
                        </a:buClr>
                        <a:buSzPts val="1200"/>
                        <a:buFont typeface="Arial"/>
                        <a:buNone/>
                      </a:pPr>
                      <a:endParaRPr sz="1200" u="none" strike="noStrike" cap="none">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DEAF6"/>
                    </a:solidFill>
                  </a:tcPr>
                </a:tc>
                <a:tc>
                  <a:txBody>
                    <a:bodyPr/>
                    <a:lstStyle/>
                    <a:p>
                      <a:pPr marL="171450" marR="0" lvl="0" indent="-171450" algn="l" rtl="0">
                        <a:lnSpc>
                          <a:spcPct val="115000"/>
                        </a:lnSpc>
                        <a:spcBef>
                          <a:spcPts val="0"/>
                        </a:spcBef>
                        <a:spcAft>
                          <a:spcPts val="0"/>
                        </a:spcAft>
                        <a:buClr>
                          <a:srgbClr val="000000"/>
                        </a:buClr>
                        <a:buSzPts val="1200"/>
                        <a:buFont typeface="Arial"/>
                        <a:buChar char="•"/>
                      </a:pPr>
                      <a:r>
                        <a:rPr lang="cy-GB" sz="1200" u="none" strike="noStrike" cap="none">
                          <a:solidFill>
                            <a:srgbClr val="000000"/>
                          </a:solidFill>
                          <a:latin typeface="Calibri"/>
                          <a:ea typeface="Calibri"/>
                          <a:cs typeface="Calibri"/>
                          <a:sym typeface="Calibri"/>
                        </a:rPr>
                        <a:t>think creatively</a:t>
                      </a:r>
                      <a:endParaRPr/>
                    </a:p>
                    <a:p>
                      <a:pPr marL="171450" marR="0" lvl="0" indent="-171450" algn="l" rtl="0">
                        <a:lnSpc>
                          <a:spcPct val="115000"/>
                        </a:lnSpc>
                        <a:spcBef>
                          <a:spcPts val="0"/>
                        </a:spcBef>
                        <a:spcAft>
                          <a:spcPts val="0"/>
                        </a:spcAft>
                        <a:buClr>
                          <a:srgbClr val="000000"/>
                        </a:buClr>
                        <a:buSzPts val="1200"/>
                        <a:buFont typeface="Arial"/>
                        <a:buChar char="•"/>
                      </a:pPr>
                      <a:r>
                        <a:rPr lang="cy-GB" sz="1200" u="none" strike="noStrike" cap="none">
                          <a:solidFill>
                            <a:srgbClr val="000000"/>
                          </a:solidFill>
                          <a:latin typeface="Calibri"/>
                          <a:ea typeface="Calibri"/>
                          <a:cs typeface="Calibri"/>
                          <a:sym typeface="Calibri"/>
                        </a:rPr>
                        <a:t>apply their knowledge and skills to create, adapt and to solve problems</a:t>
                      </a:r>
                      <a:endParaRPr sz="1200" u="none" strike="noStrike" cap="none">
                        <a:latin typeface="Calibri"/>
                        <a:ea typeface="Calibri"/>
                        <a:cs typeface="Calibri"/>
                        <a:sym typeface="Calibri"/>
                      </a:endParaRPr>
                    </a:p>
                    <a:p>
                      <a:pPr marL="171450" marR="0" lvl="0" indent="-171450" algn="l" rtl="0">
                        <a:lnSpc>
                          <a:spcPct val="115000"/>
                        </a:lnSpc>
                        <a:spcBef>
                          <a:spcPts val="0"/>
                        </a:spcBef>
                        <a:spcAft>
                          <a:spcPts val="0"/>
                        </a:spcAft>
                        <a:buClr>
                          <a:srgbClr val="000000"/>
                        </a:buClr>
                        <a:buSzPts val="1200"/>
                        <a:buFont typeface="Arial"/>
                        <a:buChar char="•"/>
                      </a:pPr>
                      <a:r>
                        <a:rPr lang="cy-GB" sz="1200" u="none" strike="noStrike" cap="none">
                          <a:solidFill>
                            <a:srgbClr val="000000"/>
                          </a:solidFill>
                          <a:latin typeface="Calibri"/>
                          <a:ea typeface="Calibri"/>
                          <a:cs typeface="Calibri"/>
                          <a:sym typeface="Calibri"/>
                        </a:rPr>
                        <a:t>identify and grasp opportunities</a:t>
                      </a:r>
                      <a:endParaRPr sz="1200" u="none" strike="noStrike" cap="none">
                        <a:latin typeface="Calibri"/>
                        <a:ea typeface="Calibri"/>
                        <a:cs typeface="Calibri"/>
                        <a:sym typeface="Calibri"/>
                      </a:endParaRPr>
                    </a:p>
                    <a:p>
                      <a:pPr marL="171450" marR="0" lvl="0" indent="-171450" algn="l" rtl="0">
                        <a:lnSpc>
                          <a:spcPct val="115000"/>
                        </a:lnSpc>
                        <a:spcBef>
                          <a:spcPts val="0"/>
                        </a:spcBef>
                        <a:spcAft>
                          <a:spcPts val="0"/>
                        </a:spcAft>
                        <a:buClr>
                          <a:srgbClr val="000000"/>
                        </a:buClr>
                        <a:buSzPts val="1200"/>
                        <a:buFont typeface="Arial"/>
                        <a:buChar char="•"/>
                      </a:pPr>
                      <a:r>
                        <a:rPr lang="cy-GB" sz="1200" u="none" strike="noStrike" cap="none">
                          <a:solidFill>
                            <a:srgbClr val="000000"/>
                          </a:solidFill>
                          <a:latin typeface="Calibri"/>
                          <a:ea typeface="Calibri"/>
                          <a:cs typeface="Calibri"/>
                          <a:sym typeface="Calibri"/>
                        </a:rPr>
                        <a:t>Are confident to take risks</a:t>
                      </a:r>
                      <a:endParaRPr/>
                    </a:p>
                    <a:p>
                      <a:pPr marL="171450" marR="0" lvl="0" indent="-171450" algn="l" rtl="0">
                        <a:lnSpc>
                          <a:spcPct val="115000"/>
                        </a:lnSpc>
                        <a:spcBef>
                          <a:spcPts val="0"/>
                        </a:spcBef>
                        <a:spcAft>
                          <a:spcPts val="0"/>
                        </a:spcAft>
                        <a:buClr>
                          <a:srgbClr val="000000"/>
                        </a:buClr>
                        <a:buSzPts val="1200"/>
                        <a:buFont typeface="Arial"/>
                        <a:buChar char="•"/>
                      </a:pPr>
                      <a:r>
                        <a:rPr lang="cy-GB" sz="1200" u="none" strike="noStrike" cap="none">
                          <a:solidFill>
                            <a:srgbClr val="000000"/>
                          </a:solidFill>
                          <a:latin typeface="Calibri"/>
                          <a:ea typeface="Calibri"/>
                          <a:cs typeface="Calibri"/>
                          <a:sym typeface="Calibri"/>
                        </a:rPr>
                        <a:t>lead and work together in teams</a:t>
                      </a:r>
                      <a:endParaRPr sz="1200" u="none" strike="noStrike" cap="none">
                        <a:latin typeface="Calibri"/>
                        <a:ea typeface="Calibri"/>
                        <a:cs typeface="Calibri"/>
                        <a:sym typeface="Calibri"/>
                      </a:endParaRPr>
                    </a:p>
                    <a:p>
                      <a:pPr marL="171450" marR="0" lvl="0" indent="-171450" algn="l" rtl="0">
                        <a:lnSpc>
                          <a:spcPct val="115000"/>
                        </a:lnSpc>
                        <a:spcBef>
                          <a:spcPts val="0"/>
                        </a:spcBef>
                        <a:spcAft>
                          <a:spcPts val="0"/>
                        </a:spcAft>
                        <a:buClr>
                          <a:srgbClr val="000000"/>
                        </a:buClr>
                        <a:buSzPts val="1200"/>
                        <a:buFont typeface="Arial"/>
                        <a:buChar char="•"/>
                      </a:pPr>
                      <a:r>
                        <a:rPr lang="cy-GB" sz="1200" u="none" strike="noStrike" cap="none">
                          <a:solidFill>
                            <a:srgbClr val="000000"/>
                          </a:solidFill>
                          <a:latin typeface="Calibri"/>
                          <a:ea typeface="Calibri"/>
                          <a:cs typeface="Calibri"/>
                          <a:sym typeface="Calibri"/>
                        </a:rPr>
                        <a:t>express ideas and emotions in different ways</a:t>
                      </a:r>
                      <a:endParaRPr sz="1200" u="none" strike="noStrike" cap="none">
                        <a:latin typeface="Calibri"/>
                        <a:ea typeface="Calibri"/>
                        <a:cs typeface="Calibri"/>
                        <a:sym typeface="Calibri"/>
                      </a:endParaRPr>
                    </a:p>
                    <a:p>
                      <a:pPr marL="171450" marR="0" lvl="0" indent="-171450" algn="l" rtl="0">
                        <a:lnSpc>
                          <a:spcPct val="115000"/>
                        </a:lnSpc>
                        <a:spcBef>
                          <a:spcPts val="0"/>
                        </a:spcBef>
                        <a:spcAft>
                          <a:spcPts val="0"/>
                        </a:spcAft>
                        <a:buClr>
                          <a:srgbClr val="000000"/>
                        </a:buClr>
                        <a:buSzPts val="1200"/>
                        <a:buFont typeface="Arial"/>
                        <a:buChar char="•"/>
                      </a:pPr>
                      <a:r>
                        <a:rPr lang="cy-GB" sz="1200" u="none" strike="noStrike" cap="none">
                          <a:solidFill>
                            <a:srgbClr val="000000"/>
                          </a:solidFill>
                          <a:latin typeface="Calibri"/>
                          <a:ea typeface="Calibri"/>
                          <a:cs typeface="Calibri"/>
                          <a:sym typeface="Calibri"/>
                        </a:rPr>
                        <a:t>use their energy and skills for the benefit of others</a:t>
                      </a:r>
                      <a:endParaRPr sz="1200" u="none" strike="noStrike" cap="none">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DEAF6"/>
                    </a:solidFill>
                  </a:tcPr>
                </a:tc>
                <a:tc>
                  <a:txBody>
                    <a:bodyPr/>
                    <a:lstStyle/>
                    <a:p>
                      <a:pPr marL="171450" marR="0" lvl="0" indent="-171450" algn="l" rtl="0">
                        <a:lnSpc>
                          <a:spcPct val="115000"/>
                        </a:lnSpc>
                        <a:spcBef>
                          <a:spcPts val="0"/>
                        </a:spcBef>
                        <a:spcAft>
                          <a:spcPts val="0"/>
                        </a:spcAft>
                        <a:buClr>
                          <a:srgbClr val="000000"/>
                        </a:buClr>
                        <a:buSzPts val="1200"/>
                        <a:buFont typeface="Arial"/>
                        <a:buChar char="•"/>
                      </a:pPr>
                      <a:r>
                        <a:rPr lang="cy-GB" sz="1200" u="none" strike="noStrike" cap="none">
                          <a:solidFill>
                            <a:srgbClr val="000000"/>
                          </a:solidFill>
                          <a:latin typeface="Calibri"/>
                          <a:ea typeface="Calibri"/>
                          <a:cs typeface="Calibri"/>
                          <a:sym typeface="Calibri"/>
                        </a:rPr>
                        <a:t>make judgments and discuss issues based on their knowledge and values</a:t>
                      </a:r>
                      <a:endParaRPr sz="1200" u="none" strike="noStrike" cap="none">
                        <a:latin typeface="Calibri"/>
                        <a:ea typeface="Calibri"/>
                        <a:cs typeface="Calibri"/>
                        <a:sym typeface="Calibri"/>
                      </a:endParaRPr>
                    </a:p>
                    <a:p>
                      <a:pPr marL="171450" marR="0" lvl="0" indent="-171450" algn="l" rtl="0">
                        <a:lnSpc>
                          <a:spcPct val="115000"/>
                        </a:lnSpc>
                        <a:spcBef>
                          <a:spcPts val="0"/>
                        </a:spcBef>
                        <a:spcAft>
                          <a:spcPts val="0"/>
                        </a:spcAft>
                        <a:buClr>
                          <a:srgbClr val="000000"/>
                        </a:buClr>
                        <a:buSzPts val="1200"/>
                        <a:buFont typeface="Arial"/>
                        <a:buChar char="•"/>
                      </a:pPr>
                      <a:r>
                        <a:rPr lang="cy-GB" sz="1200" u="none" strike="noStrike" cap="none">
                          <a:solidFill>
                            <a:srgbClr val="000000"/>
                          </a:solidFill>
                          <a:latin typeface="Calibri"/>
                          <a:ea typeface="Calibri"/>
                          <a:cs typeface="Calibri"/>
                          <a:sym typeface="Calibri"/>
                        </a:rPr>
                        <a:t>understand and exercise their responsibilities human rights</a:t>
                      </a:r>
                      <a:endParaRPr sz="1200" u="none" strike="noStrike" cap="none">
                        <a:latin typeface="Calibri"/>
                        <a:ea typeface="Calibri"/>
                        <a:cs typeface="Calibri"/>
                        <a:sym typeface="Calibri"/>
                      </a:endParaRPr>
                    </a:p>
                    <a:p>
                      <a:pPr marL="171450" marR="0" lvl="0" indent="-171450" algn="l" rtl="0">
                        <a:lnSpc>
                          <a:spcPct val="115000"/>
                        </a:lnSpc>
                        <a:spcBef>
                          <a:spcPts val="0"/>
                        </a:spcBef>
                        <a:spcAft>
                          <a:spcPts val="0"/>
                        </a:spcAft>
                        <a:buClr>
                          <a:srgbClr val="000000"/>
                        </a:buClr>
                        <a:buSzPts val="1200"/>
                        <a:buFont typeface="Arial"/>
                        <a:buChar char="•"/>
                      </a:pPr>
                      <a:r>
                        <a:rPr lang="cy-GB" sz="1200" u="none" strike="noStrike" cap="none">
                          <a:solidFill>
                            <a:srgbClr val="000000"/>
                          </a:solidFill>
                          <a:latin typeface="Calibri"/>
                          <a:ea typeface="Calibri"/>
                          <a:cs typeface="Calibri"/>
                          <a:sym typeface="Calibri"/>
                        </a:rPr>
                        <a:t>understand and consider the impact of their actions</a:t>
                      </a:r>
                      <a:endParaRPr sz="1200" u="none" strike="noStrike" cap="none">
                        <a:latin typeface="Calibri"/>
                        <a:ea typeface="Calibri"/>
                        <a:cs typeface="Calibri"/>
                        <a:sym typeface="Calibri"/>
                      </a:endParaRPr>
                    </a:p>
                    <a:p>
                      <a:pPr marL="171450" marR="0" lvl="0" indent="-171450" algn="l" rtl="0">
                        <a:lnSpc>
                          <a:spcPct val="115000"/>
                        </a:lnSpc>
                        <a:spcBef>
                          <a:spcPts val="0"/>
                        </a:spcBef>
                        <a:spcAft>
                          <a:spcPts val="0"/>
                        </a:spcAft>
                        <a:buClr>
                          <a:srgbClr val="000000"/>
                        </a:buClr>
                        <a:buSzPts val="1200"/>
                        <a:buFont typeface="Arial"/>
                        <a:buChar char="•"/>
                      </a:pPr>
                      <a:r>
                        <a:rPr lang="cy-GB" sz="1200" u="none" strike="noStrike" cap="none">
                          <a:solidFill>
                            <a:srgbClr val="000000"/>
                          </a:solidFill>
                          <a:latin typeface="Calibri"/>
                          <a:ea typeface="Calibri"/>
                          <a:cs typeface="Calibri"/>
                          <a:sym typeface="Calibri"/>
                        </a:rPr>
                        <a:t>know about their culture and community,</a:t>
                      </a:r>
                      <a:endParaRPr/>
                    </a:p>
                    <a:p>
                      <a:pPr marL="171450" marR="0" lvl="0" indent="-171450" algn="l" rtl="0">
                        <a:lnSpc>
                          <a:spcPct val="115000"/>
                        </a:lnSpc>
                        <a:spcBef>
                          <a:spcPts val="0"/>
                        </a:spcBef>
                        <a:spcAft>
                          <a:spcPts val="0"/>
                        </a:spcAft>
                        <a:buClr>
                          <a:srgbClr val="000000"/>
                        </a:buClr>
                        <a:buSzPts val="1200"/>
                        <a:buFont typeface="Arial"/>
                        <a:buChar char="•"/>
                      </a:pPr>
                      <a:r>
                        <a:rPr lang="cy-GB" sz="1200" u="none" strike="noStrike" cap="none">
                          <a:solidFill>
                            <a:srgbClr val="000000"/>
                          </a:solidFill>
                          <a:latin typeface="Calibri"/>
                          <a:ea typeface="Calibri"/>
                          <a:cs typeface="Calibri"/>
                          <a:sym typeface="Calibri"/>
                        </a:rPr>
                        <a:t>know about society and the world in the present and past </a:t>
                      </a:r>
                      <a:endParaRPr sz="1200" u="none" strike="noStrike" cap="none">
                        <a:latin typeface="Calibri"/>
                        <a:ea typeface="Calibri"/>
                        <a:cs typeface="Calibri"/>
                        <a:sym typeface="Calibri"/>
                      </a:endParaRPr>
                    </a:p>
                    <a:p>
                      <a:pPr marL="171450" marR="0" lvl="0" indent="-171450" algn="l" rtl="0">
                        <a:lnSpc>
                          <a:spcPct val="115000"/>
                        </a:lnSpc>
                        <a:spcBef>
                          <a:spcPts val="0"/>
                        </a:spcBef>
                        <a:spcAft>
                          <a:spcPts val="0"/>
                        </a:spcAft>
                        <a:buClr>
                          <a:srgbClr val="000000"/>
                        </a:buClr>
                        <a:buSzPts val="1200"/>
                        <a:buFont typeface="Arial"/>
                        <a:buChar char="•"/>
                      </a:pPr>
                      <a:r>
                        <a:rPr lang="cy-GB" sz="1200" u="none" strike="noStrike" cap="none">
                          <a:solidFill>
                            <a:srgbClr val="000000"/>
                          </a:solidFill>
                          <a:latin typeface="Calibri"/>
                          <a:ea typeface="Calibri"/>
                          <a:cs typeface="Calibri"/>
                          <a:sym typeface="Calibri"/>
                        </a:rPr>
                        <a:t>respect the needs and rights of others, as a member of a diverse society</a:t>
                      </a:r>
                      <a:endParaRPr sz="1200" u="none" strike="noStrike" cap="none">
                        <a:latin typeface="Calibri"/>
                        <a:ea typeface="Calibri"/>
                        <a:cs typeface="Calibri"/>
                        <a:sym typeface="Calibri"/>
                      </a:endParaRPr>
                    </a:p>
                    <a:p>
                      <a:pPr marL="171450" marR="0" lvl="0" indent="-171450" algn="l" rtl="0">
                        <a:lnSpc>
                          <a:spcPct val="115000"/>
                        </a:lnSpc>
                        <a:spcBef>
                          <a:spcPts val="0"/>
                        </a:spcBef>
                        <a:spcAft>
                          <a:spcPts val="0"/>
                        </a:spcAft>
                        <a:buClr>
                          <a:srgbClr val="000000"/>
                        </a:buClr>
                        <a:buSzPts val="1200"/>
                        <a:buFont typeface="Arial"/>
                        <a:buChar char="•"/>
                      </a:pPr>
                      <a:r>
                        <a:rPr lang="cy-GB" sz="1200" u="none" strike="noStrike" cap="none">
                          <a:solidFill>
                            <a:srgbClr val="000000"/>
                          </a:solidFill>
                          <a:latin typeface="Calibri"/>
                          <a:ea typeface="Calibri"/>
                          <a:cs typeface="Calibri"/>
                          <a:sym typeface="Calibri"/>
                        </a:rPr>
                        <a:t>see that they have a role to play to ensure the planet's sustainability</a:t>
                      </a:r>
                      <a:endParaRPr sz="1200" u="none" strike="noStrike" cap="none">
                        <a:latin typeface="Calibri"/>
                        <a:ea typeface="Calibri"/>
                        <a:cs typeface="Calibri"/>
                        <a:sym typeface="Calibri"/>
                      </a:endParaRPr>
                    </a:p>
                    <a:p>
                      <a:pPr marL="171450" marR="0" lvl="0" indent="-95250" algn="l" rtl="0">
                        <a:lnSpc>
                          <a:spcPct val="115000"/>
                        </a:lnSpc>
                        <a:spcBef>
                          <a:spcPts val="0"/>
                        </a:spcBef>
                        <a:spcAft>
                          <a:spcPts val="0"/>
                        </a:spcAft>
                        <a:buClr>
                          <a:schemeClr val="dk1"/>
                        </a:buClr>
                        <a:buSzPts val="1200"/>
                        <a:buFont typeface="Arial"/>
                        <a:buNone/>
                      </a:pPr>
                      <a:endParaRPr sz="1200" u="none" strike="noStrike" cap="none">
                        <a:latin typeface="Calibri"/>
                        <a:ea typeface="Calibri"/>
                        <a:cs typeface="Calibri"/>
                        <a:sym typeface="Calibri"/>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DEAF6"/>
                    </a:solidFill>
                  </a:tcPr>
                </a:tc>
                <a:tc>
                  <a:txBody>
                    <a:bodyPr/>
                    <a:lstStyle/>
                    <a:p>
                      <a:pPr marL="171450" marR="0" lvl="0" indent="-171450" algn="l" rtl="0">
                        <a:spcBef>
                          <a:spcPts val="0"/>
                        </a:spcBef>
                        <a:spcAft>
                          <a:spcPts val="0"/>
                        </a:spcAft>
                        <a:buClr>
                          <a:schemeClr val="dk1"/>
                        </a:buClr>
                        <a:buSzPts val="1200"/>
                        <a:buFont typeface="Arial"/>
                        <a:buChar char="•"/>
                      </a:pPr>
                      <a:r>
                        <a:rPr lang="cy-GB" sz="1200" u="none" strike="noStrike" cap="none">
                          <a:latin typeface="Calibri"/>
                          <a:ea typeface="Calibri"/>
                          <a:cs typeface="Calibri"/>
                          <a:sym typeface="Calibri"/>
                        </a:rPr>
                        <a:t>physical and mental health and safety,</a:t>
                      </a:r>
                      <a:endParaRPr/>
                    </a:p>
                    <a:p>
                      <a:pPr marL="171450" marR="0" lvl="0" indent="-171450" algn="l" rtl="0">
                        <a:spcBef>
                          <a:spcPts val="0"/>
                        </a:spcBef>
                        <a:spcAft>
                          <a:spcPts val="0"/>
                        </a:spcAft>
                        <a:buClr>
                          <a:schemeClr val="dk1"/>
                        </a:buClr>
                        <a:buSzPts val="1200"/>
                        <a:buFont typeface="Arial"/>
                        <a:buChar char="•"/>
                      </a:pPr>
                      <a:r>
                        <a:rPr lang="cy-GB" sz="1200" u="none" strike="noStrike" cap="none">
                          <a:latin typeface="Calibri"/>
                          <a:ea typeface="Calibri"/>
                          <a:cs typeface="Calibri"/>
                          <a:sym typeface="Calibri"/>
                        </a:rPr>
                        <a:t>relationships based on respect and trust</a:t>
                      </a:r>
                      <a:endParaRPr/>
                    </a:p>
                    <a:p>
                      <a:pPr marL="171450" marR="0" lvl="0" indent="-171450" algn="l" rtl="0">
                        <a:spcBef>
                          <a:spcPts val="0"/>
                        </a:spcBef>
                        <a:spcAft>
                          <a:spcPts val="0"/>
                        </a:spcAft>
                        <a:buClr>
                          <a:schemeClr val="dk1"/>
                        </a:buClr>
                        <a:buSzPts val="1200"/>
                        <a:buFont typeface="Arial"/>
                        <a:buChar char="•"/>
                      </a:pPr>
                      <a:r>
                        <a:rPr lang="cy-GB" sz="1200" u="none" strike="noStrike" cap="none">
                          <a:latin typeface="Calibri"/>
                          <a:ea typeface="Calibri"/>
                          <a:cs typeface="Calibri"/>
                          <a:sym typeface="Calibri"/>
                        </a:rPr>
                        <a:t>personal values</a:t>
                      </a:r>
                      <a:endParaRPr/>
                    </a:p>
                    <a:p>
                      <a:pPr marL="171450" marR="0" lvl="0" indent="-171450" algn="l" rtl="0">
                        <a:spcBef>
                          <a:spcPts val="0"/>
                        </a:spcBef>
                        <a:spcAft>
                          <a:spcPts val="0"/>
                        </a:spcAft>
                        <a:buClr>
                          <a:schemeClr val="dk1"/>
                        </a:buClr>
                        <a:buSzPts val="1200"/>
                        <a:buFont typeface="Arial"/>
                        <a:buChar char="•"/>
                      </a:pPr>
                      <a:r>
                        <a:rPr lang="cy-GB" sz="1200" u="none" strike="noStrike" cap="none">
                          <a:latin typeface="Calibri"/>
                          <a:ea typeface="Calibri"/>
                          <a:cs typeface="Calibri"/>
                          <a:sym typeface="Calibri"/>
                        </a:rPr>
                        <a:t>skills and independence to deal with everyday life </a:t>
                      </a:r>
                      <a:endParaRPr/>
                    </a:p>
                    <a:p>
                      <a:pPr marL="171450" marR="0" lvl="0" indent="-171450" algn="l" rtl="0">
                        <a:spcBef>
                          <a:spcPts val="0"/>
                        </a:spcBef>
                        <a:spcAft>
                          <a:spcPts val="0"/>
                        </a:spcAft>
                        <a:buClr>
                          <a:schemeClr val="dk1"/>
                        </a:buClr>
                        <a:buSzPts val="1200"/>
                        <a:buFont typeface="Arial"/>
                        <a:buChar char="•"/>
                      </a:pPr>
                      <a:r>
                        <a:rPr lang="cy-GB" sz="1200" u="none" strike="noStrike" cap="none">
                          <a:latin typeface="Calibri"/>
                          <a:ea typeface="Calibri"/>
                          <a:cs typeface="Calibri"/>
                          <a:sym typeface="Calibri"/>
                        </a:rPr>
                        <a:t>the ability to face and overcome challenges</a:t>
                      </a:r>
                      <a:endParaRPr/>
                    </a:p>
                  </a:txBody>
                  <a:tcPr marL="68575" marR="68575" marT="0" marB="0">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DEAF6"/>
                    </a:solidFill>
                  </a:tcPr>
                </a:tc>
                <a:extLst>
                  <a:ext uri="{0D108BD9-81ED-4DB2-BD59-A6C34878D82A}">
                    <a16:rowId xmlns:a16="http://schemas.microsoft.com/office/drawing/2014/main" val="10001"/>
                  </a:ext>
                </a:extLst>
              </a:tr>
            </a:tbl>
          </a:graphicData>
        </a:graphic>
      </p:graphicFrame>
      <p:pic>
        <p:nvPicPr>
          <p:cNvPr id="2" name="Picture 1">
            <a:extLst>
              <a:ext uri="{FF2B5EF4-FFF2-40B4-BE49-F238E27FC236}">
                <a16:creationId xmlns:a16="http://schemas.microsoft.com/office/drawing/2014/main" id="{9E0B056E-7C49-B9C4-2414-A4361CD7E89A}"/>
              </a:ext>
            </a:extLst>
          </p:cNvPr>
          <p:cNvPicPr>
            <a:picLocks noChangeAspect="1"/>
          </p:cNvPicPr>
          <p:nvPr/>
        </p:nvPicPr>
        <p:blipFill>
          <a:blip r:embed="rId3"/>
          <a:stretch>
            <a:fillRect/>
          </a:stretch>
        </p:blipFill>
        <p:spPr>
          <a:xfrm>
            <a:off x="327837" y="4965405"/>
            <a:ext cx="2893828" cy="1807534"/>
          </a:xfrm>
          <a:prstGeom prst="rect">
            <a:avLst/>
          </a:prstGeom>
        </p:spPr>
      </p:pic>
      <p:pic>
        <p:nvPicPr>
          <p:cNvPr id="3" name="Picture 2">
            <a:extLst>
              <a:ext uri="{FF2B5EF4-FFF2-40B4-BE49-F238E27FC236}">
                <a16:creationId xmlns:a16="http://schemas.microsoft.com/office/drawing/2014/main" id="{1FF24D7F-F394-0383-0665-0BE1AF42CA76}"/>
              </a:ext>
            </a:extLst>
          </p:cNvPr>
          <p:cNvPicPr>
            <a:picLocks noChangeAspect="1"/>
          </p:cNvPicPr>
          <p:nvPr/>
        </p:nvPicPr>
        <p:blipFill>
          <a:blip r:embed="rId4"/>
          <a:stretch>
            <a:fillRect/>
          </a:stretch>
        </p:blipFill>
        <p:spPr>
          <a:xfrm>
            <a:off x="3221665" y="4965403"/>
            <a:ext cx="2874335" cy="1807535"/>
          </a:xfrm>
          <a:prstGeom prst="rect">
            <a:avLst/>
          </a:prstGeom>
        </p:spPr>
      </p:pic>
      <p:pic>
        <p:nvPicPr>
          <p:cNvPr id="4" name="Picture 3">
            <a:extLst>
              <a:ext uri="{FF2B5EF4-FFF2-40B4-BE49-F238E27FC236}">
                <a16:creationId xmlns:a16="http://schemas.microsoft.com/office/drawing/2014/main" id="{5DD2CC9A-721E-9AC3-E9AA-E899CA7333E1}"/>
              </a:ext>
            </a:extLst>
          </p:cNvPr>
          <p:cNvPicPr>
            <a:picLocks noChangeAspect="1"/>
          </p:cNvPicPr>
          <p:nvPr/>
        </p:nvPicPr>
        <p:blipFill>
          <a:blip r:embed="rId5"/>
          <a:stretch>
            <a:fillRect/>
          </a:stretch>
        </p:blipFill>
        <p:spPr>
          <a:xfrm>
            <a:off x="6095988" y="4965402"/>
            <a:ext cx="2893828" cy="1807536"/>
          </a:xfrm>
          <a:prstGeom prst="rect">
            <a:avLst/>
          </a:prstGeom>
        </p:spPr>
      </p:pic>
      <p:pic>
        <p:nvPicPr>
          <p:cNvPr id="5" name="Picture 4">
            <a:extLst>
              <a:ext uri="{FF2B5EF4-FFF2-40B4-BE49-F238E27FC236}">
                <a16:creationId xmlns:a16="http://schemas.microsoft.com/office/drawing/2014/main" id="{8DC6FC24-2C37-E457-1E3B-4C3A64F8C9C6}"/>
              </a:ext>
            </a:extLst>
          </p:cNvPr>
          <p:cNvPicPr>
            <a:picLocks noChangeAspect="1"/>
          </p:cNvPicPr>
          <p:nvPr/>
        </p:nvPicPr>
        <p:blipFill>
          <a:blip r:embed="rId6"/>
          <a:stretch>
            <a:fillRect/>
          </a:stretch>
        </p:blipFill>
        <p:spPr>
          <a:xfrm>
            <a:off x="8989815" y="4965400"/>
            <a:ext cx="2874323" cy="180753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7"/>
          <p:cNvSpPr/>
          <p:nvPr/>
        </p:nvSpPr>
        <p:spPr>
          <a:xfrm>
            <a:off x="187217" y="185294"/>
            <a:ext cx="11932356" cy="125876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cy-GB" sz="1400" b="1" dirty="0">
                <a:solidFill>
                  <a:schemeClr val="dk1"/>
                </a:solidFill>
                <a:latin typeface="Calibri"/>
                <a:ea typeface="Calibri"/>
                <a:cs typeface="Calibri"/>
                <a:sym typeface="Calibri"/>
              </a:rPr>
              <a:t>Planning</a:t>
            </a:r>
            <a:r>
              <a:rPr lang="cy-GB" sz="1200" b="1" dirty="0">
                <a:solidFill>
                  <a:schemeClr val="dk1"/>
                </a:solidFill>
                <a:latin typeface="Calibri"/>
                <a:ea typeface="Calibri"/>
                <a:cs typeface="Calibri"/>
                <a:sym typeface="Calibri"/>
              </a:rPr>
              <a:t>  </a:t>
            </a:r>
            <a:endParaRPr sz="1200" dirty="0">
              <a:solidFill>
                <a:schemeClr val="dk1"/>
              </a:solidFill>
              <a:latin typeface="Calibri"/>
              <a:ea typeface="Calibri"/>
              <a:cs typeface="Calibri"/>
              <a:sym typeface="Calibri"/>
            </a:endParaRPr>
          </a:p>
          <a:p>
            <a:pPr marL="0" marR="0" lvl="0" indent="0" algn="l" rtl="0">
              <a:spcBef>
                <a:spcPts val="0"/>
              </a:spcBef>
              <a:spcAft>
                <a:spcPts val="0"/>
              </a:spcAft>
              <a:buNone/>
            </a:pPr>
            <a:r>
              <a:rPr lang="cy-GB" sz="1200" dirty="0">
                <a:solidFill>
                  <a:schemeClr val="dk1"/>
                </a:solidFill>
                <a:latin typeface="Calibri"/>
                <a:ea typeface="Calibri"/>
                <a:cs typeface="Calibri"/>
                <a:sym typeface="Calibri"/>
              </a:rPr>
              <a:t>When planning at Ysgol Rhostyllen, we plan for a main focus AoLE each half term with the other five AoLE’s taught in a cross-curricular context. We involve pupils in our planning process to draw on  their areas of interest and ideas to create topic webs. *Pupils developing as ‘planners’ involved in curriculum development alongside class teachers/AoLE leaders. *Decisions regarding learning routes (topics, teaching approaches) are collaborative. Teachers plan activities weekly, with non-negotiable aspects incorporated into their planning.</a:t>
            </a:r>
            <a:endParaRPr sz="1200" dirty="0">
              <a:solidFill>
                <a:schemeClr val="dk1"/>
              </a:solidFill>
              <a:latin typeface="Calibri"/>
              <a:ea typeface="Calibri"/>
              <a:cs typeface="Calibri"/>
              <a:sym typeface="Calibri"/>
            </a:endParaRPr>
          </a:p>
          <a:p>
            <a:pPr marL="0" marR="0" lvl="0" indent="0" algn="l" rtl="0">
              <a:spcBef>
                <a:spcPts val="0"/>
              </a:spcBef>
              <a:spcAft>
                <a:spcPts val="0"/>
              </a:spcAft>
              <a:buNone/>
            </a:pPr>
            <a:r>
              <a:rPr lang="cy-GB" sz="1200" dirty="0">
                <a:solidFill>
                  <a:schemeClr val="dk1"/>
                </a:solidFill>
                <a:latin typeface="Calibri"/>
                <a:ea typeface="Calibri"/>
                <a:cs typeface="Calibri"/>
                <a:sym typeface="Calibri"/>
              </a:rPr>
              <a:t>We also plan to ensure that our provision and teaching develops the </a:t>
            </a:r>
            <a:r>
              <a:rPr lang="cy-GB" sz="1200" b="1" dirty="0">
                <a:solidFill>
                  <a:schemeClr val="dk1"/>
                </a:solidFill>
                <a:latin typeface="Calibri"/>
                <a:ea typeface="Calibri"/>
                <a:cs typeface="Calibri"/>
                <a:sym typeface="Calibri"/>
              </a:rPr>
              <a:t>integral skills</a:t>
            </a:r>
            <a:r>
              <a:rPr lang="cy-GB" sz="1200" dirty="0">
                <a:solidFill>
                  <a:schemeClr val="dk1"/>
                </a:solidFill>
                <a:latin typeface="Calibri"/>
                <a:ea typeface="Calibri"/>
                <a:cs typeface="Calibri"/>
                <a:sym typeface="Calibri"/>
              </a:rPr>
              <a:t>  below which are essential for our learners to achieve the 4 purposes.</a:t>
            </a:r>
            <a:endParaRPr dirty="0"/>
          </a:p>
          <a:p>
            <a:pPr marL="0" marR="0" lvl="0" indent="0" algn="l" rtl="0">
              <a:lnSpc>
                <a:spcPct val="115000"/>
              </a:lnSpc>
              <a:spcBef>
                <a:spcPts val="0"/>
              </a:spcBef>
              <a:spcAft>
                <a:spcPts val="0"/>
              </a:spcAft>
              <a:buNone/>
            </a:pPr>
            <a:endParaRPr sz="1200" dirty="0">
              <a:solidFill>
                <a:schemeClr val="dk1"/>
              </a:solidFill>
              <a:latin typeface="Calibri"/>
              <a:ea typeface="Calibri"/>
              <a:cs typeface="Calibri"/>
              <a:sym typeface="Calibri"/>
            </a:endParaRPr>
          </a:p>
        </p:txBody>
      </p:sp>
      <p:graphicFrame>
        <p:nvGraphicFramePr>
          <p:cNvPr id="133" name="Google Shape;133;p7"/>
          <p:cNvGraphicFramePr/>
          <p:nvPr>
            <p:extLst>
              <p:ext uri="{D42A27DB-BD31-4B8C-83A1-F6EECF244321}">
                <p14:modId xmlns:p14="http://schemas.microsoft.com/office/powerpoint/2010/main" val="4172700338"/>
              </p:ext>
            </p:extLst>
          </p:nvPr>
        </p:nvGraphicFramePr>
        <p:xfrm>
          <a:off x="196742" y="1461676"/>
          <a:ext cx="6746975" cy="2811325"/>
        </p:xfrm>
        <a:graphic>
          <a:graphicData uri="http://schemas.openxmlformats.org/drawingml/2006/table">
            <a:tbl>
              <a:tblPr>
                <a:noFill/>
                <a:tableStyleId>{FFC931A3-11D4-43DF-B396-9D90C10F23C0}</a:tableStyleId>
              </a:tblPr>
              <a:tblGrid>
                <a:gridCol w="1388600">
                  <a:extLst>
                    <a:ext uri="{9D8B030D-6E8A-4147-A177-3AD203B41FA5}">
                      <a16:colId xmlns:a16="http://schemas.microsoft.com/office/drawing/2014/main" val="20000"/>
                    </a:ext>
                  </a:extLst>
                </a:gridCol>
                <a:gridCol w="5358375">
                  <a:extLst>
                    <a:ext uri="{9D8B030D-6E8A-4147-A177-3AD203B41FA5}">
                      <a16:colId xmlns:a16="http://schemas.microsoft.com/office/drawing/2014/main" val="20001"/>
                    </a:ext>
                  </a:extLst>
                </a:gridCol>
              </a:tblGrid>
              <a:tr h="543525">
                <a:tc>
                  <a:txBody>
                    <a:bodyPr/>
                    <a:lstStyle/>
                    <a:p>
                      <a:pPr marL="0" marR="0" lvl="0" indent="0" algn="l" rtl="0">
                        <a:spcBef>
                          <a:spcPts val="0"/>
                        </a:spcBef>
                        <a:spcAft>
                          <a:spcPts val="0"/>
                        </a:spcAft>
                        <a:buNone/>
                      </a:pPr>
                      <a:r>
                        <a:rPr lang="cy-GB" sz="1200" b="1" u="none" strike="noStrike" cap="none">
                          <a:latin typeface="Calibri"/>
                          <a:ea typeface="Calibri"/>
                          <a:cs typeface="Calibri"/>
                          <a:sym typeface="Calibri"/>
                        </a:rPr>
                        <a:t>Creativity and innovation </a:t>
                      </a:r>
                      <a:endParaRPr sz="1200" u="none" strike="noStrike" cap="none">
                        <a:latin typeface="Calibri"/>
                        <a:ea typeface="Calibri"/>
                        <a:cs typeface="Calibri"/>
                        <a:sym typeface="Calibri"/>
                      </a:endParaRPr>
                    </a:p>
                    <a:p>
                      <a:pPr marL="0" marR="0" lvl="0" indent="0" algn="l" rtl="0">
                        <a:spcBef>
                          <a:spcPts val="0"/>
                        </a:spcBef>
                        <a:spcAft>
                          <a:spcPts val="0"/>
                        </a:spcAft>
                        <a:buNone/>
                      </a:pPr>
                      <a:endParaRPr sz="12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CC2E5"/>
                    </a:solidFill>
                  </a:tcPr>
                </a:tc>
                <a:tc>
                  <a:txBody>
                    <a:bodyPr/>
                    <a:lstStyle/>
                    <a:p>
                      <a:pPr marL="342900" marR="0" lvl="0" indent="-342900" algn="l" rtl="0">
                        <a:lnSpc>
                          <a:spcPct val="115000"/>
                        </a:lnSpc>
                        <a:spcBef>
                          <a:spcPts val="0"/>
                        </a:spcBef>
                        <a:spcAft>
                          <a:spcPts val="0"/>
                        </a:spcAft>
                        <a:buClr>
                          <a:srgbClr val="000000"/>
                        </a:buClr>
                        <a:buSzPts val="1200"/>
                        <a:buFont typeface="Noto Sans Symbols"/>
                        <a:buChar char="∙"/>
                      </a:pPr>
                      <a:r>
                        <a:rPr lang="cy-GB" sz="1200" u="none" strike="noStrike" cap="none">
                          <a:latin typeface="Calibri"/>
                          <a:ea typeface="Calibri"/>
                          <a:cs typeface="Calibri"/>
                          <a:sym typeface="Calibri"/>
                        </a:rPr>
                        <a:t>Inquire, explore, be curious, create and share ideas</a:t>
                      </a:r>
                      <a:endParaRPr/>
                    </a:p>
                    <a:p>
                      <a:pPr marL="342900" marR="0" lvl="0" indent="-342900" algn="l" rtl="0">
                        <a:lnSpc>
                          <a:spcPct val="115000"/>
                        </a:lnSpc>
                        <a:spcBef>
                          <a:spcPts val="0"/>
                        </a:spcBef>
                        <a:spcAft>
                          <a:spcPts val="0"/>
                        </a:spcAft>
                        <a:buClr>
                          <a:srgbClr val="000000"/>
                        </a:buClr>
                        <a:buSzPts val="1200"/>
                        <a:buFont typeface="Noto Sans Symbols"/>
                        <a:buChar char="∙"/>
                      </a:pPr>
                      <a:r>
                        <a:rPr lang="cy-GB" sz="1200" u="none" strike="noStrike" cap="none">
                          <a:latin typeface="Calibri"/>
                          <a:ea typeface="Calibri"/>
                          <a:cs typeface="Calibri"/>
                          <a:sym typeface="Calibri"/>
                        </a:rPr>
                        <a:t>Link experiences, knowledge and skills</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extLst>
                  <a:ext uri="{0D108BD9-81ED-4DB2-BD59-A6C34878D82A}">
                    <a16:rowId xmlns:a16="http://schemas.microsoft.com/office/drawing/2014/main" val="10000"/>
                  </a:ext>
                </a:extLst>
              </a:tr>
              <a:tr h="708650">
                <a:tc>
                  <a:txBody>
                    <a:bodyPr/>
                    <a:lstStyle/>
                    <a:p>
                      <a:pPr marL="0" marR="0" lvl="0" indent="0" algn="l" rtl="0">
                        <a:lnSpc>
                          <a:spcPct val="115000"/>
                        </a:lnSpc>
                        <a:spcBef>
                          <a:spcPts val="0"/>
                        </a:spcBef>
                        <a:spcAft>
                          <a:spcPts val="0"/>
                        </a:spcAft>
                        <a:buNone/>
                      </a:pPr>
                      <a:r>
                        <a:rPr lang="cy-GB" sz="1200" b="1" u="none" strike="noStrike" cap="none">
                          <a:latin typeface="Calibri"/>
                          <a:ea typeface="Calibri"/>
                          <a:cs typeface="Calibri"/>
                          <a:sym typeface="Calibri"/>
                        </a:rPr>
                        <a:t>Critical thinking and problem solving </a:t>
                      </a:r>
                      <a:endParaRPr sz="12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CC2E5"/>
                    </a:solidFill>
                  </a:tcPr>
                </a:tc>
                <a:tc>
                  <a:txBody>
                    <a:bodyPr/>
                    <a:lstStyle/>
                    <a:p>
                      <a:pPr marL="342900" marR="0" lvl="0" indent="-342900" algn="l" rtl="0">
                        <a:lnSpc>
                          <a:spcPct val="115000"/>
                        </a:lnSpc>
                        <a:spcBef>
                          <a:spcPts val="0"/>
                        </a:spcBef>
                        <a:spcAft>
                          <a:spcPts val="0"/>
                        </a:spcAft>
                        <a:buClr>
                          <a:srgbClr val="000000"/>
                        </a:buClr>
                        <a:buSzPts val="1200"/>
                        <a:buFont typeface="Noto Sans Symbols"/>
                        <a:buChar char="∙"/>
                      </a:pPr>
                      <a:r>
                        <a:rPr lang="cy-GB" sz="1200" u="none" strike="noStrike" cap="none">
                          <a:latin typeface="Calibri"/>
                          <a:ea typeface="Calibri"/>
                          <a:cs typeface="Calibri"/>
                          <a:sym typeface="Calibri"/>
                        </a:rPr>
                        <a:t>Question and evaluate information and situations</a:t>
                      </a:r>
                      <a:endParaRPr/>
                    </a:p>
                    <a:p>
                      <a:pPr marL="342900" marR="0" lvl="0" indent="-342900" algn="l" rtl="0">
                        <a:lnSpc>
                          <a:spcPct val="115000"/>
                        </a:lnSpc>
                        <a:spcBef>
                          <a:spcPts val="0"/>
                        </a:spcBef>
                        <a:spcAft>
                          <a:spcPts val="0"/>
                        </a:spcAft>
                        <a:buClr>
                          <a:srgbClr val="000000"/>
                        </a:buClr>
                        <a:buSzPts val="1200"/>
                        <a:buFont typeface="Noto Sans Symbols"/>
                        <a:buChar char="∙"/>
                      </a:pPr>
                      <a:r>
                        <a:rPr lang="cy-GB" sz="1200" u="none" strike="noStrike" cap="none">
                          <a:latin typeface="Calibri"/>
                          <a:ea typeface="Calibri"/>
                          <a:cs typeface="Calibri"/>
                          <a:sym typeface="Calibri"/>
                        </a:rPr>
                        <a:t>Identify problems and suggest different solutions</a:t>
                      </a:r>
                      <a:endParaRPr/>
                    </a:p>
                    <a:p>
                      <a:pPr marL="342900" marR="0" lvl="0" indent="-342900" algn="l" rtl="0">
                        <a:lnSpc>
                          <a:spcPct val="115000"/>
                        </a:lnSpc>
                        <a:spcBef>
                          <a:spcPts val="0"/>
                        </a:spcBef>
                        <a:spcAft>
                          <a:spcPts val="0"/>
                        </a:spcAft>
                        <a:buClr>
                          <a:srgbClr val="000000"/>
                        </a:buClr>
                        <a:buSzPts val="1200"/>
                        <a:buFont typeface="Noto Sans Symbols"/>
                        <a:buChar char="∙"/>
                      </a:pPr>
                      <a:r>
                        <a:rPr lang="cy-GB" sz="1200" u="none" strike="noStrike" cap="none">
                          <a:latin typeface="Calibri"/>
                          <a:ea typeface="Calibri"/>
                          <a:cs typeface="Calibri"/>
                          <a:sym typeface="Calibri"/>
                        </a:rPr>
                        <a:t>Make decisions objectively</a:t>
                      </a:r>
                      <a:r>
                        <a:rPr lang="cy-GB" sz="1200" b="1" u="none" strike="noStrike" cap="none">
                          <a:latin typeface="Calibri"/>
                          <a:ea typeface="Calibri"/>
                          <a:cs typeface="Calibri"/>
                          <a:sym typeface="Calibri"/>
                        </a:rPr>
                        <a:t> </a:t>
                      </a:r>
                      <a:endParaRPr sz="12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extLst>
                  <a:ext uri="{0D108BD9-81ED-4DB2-BD59-A6C34878D82A}">
                    <a16:rowId xmlns:a16="http://schemas.microsoft.com/office/drawing/2014/main" val="10001"/>
                  </a:ext>
                </a:extLst>
              </a:tr>
              <a:tr h="1018250">
                <a:tc>
                  <a:txBody>
                    <a:bodyPr/>
                    <a:lstStyle/>
                    <a:p>
                      <a:pPr marL="0" marR="0" lvl="0" indent="0" algn="l" rtl="0">
                        <a:spcBef>
                          <a:spcPts val="0"/>
                        </a:spcBef>
                        <a:spcAft>
                          <a:spcPts val="0"/>
                        </a:spcAft>
                        <a:buNone/>
                      </a:pPr>
                      <a:r>
                        <a:rPr lang="cy-GB" sz="1200" b="1" u="none" strike="noStrike" cap="none">
                          <a:latin typeface="Calibri"/>
                          <a:ea typeface="Calibri"/>
                          <a:cs typeface="Calibri"/>
                          <a:sym typeface="Calibri"/>
                        </a:rPr>
                        <a:t>Personal Effectiveness</a:t>
                      </a:r>
                      <a:endParaRPr sz="1200" u="none" strike="noStrike" cap="none">
                        <a:latin typeface="Calibri"/>
                        <a:ea typeface="Calibri"/>
                        <a:cs typeface="Calibri"/>
                        <a:sym typeface="Calibri"/>
                      </a:endParaRPr>
                    </a:p>
                    <a:p>
                      <a:pPr marL="0" marR="0" lvl="0" indent="0" algn="l" rtl="0">
                        <a:lnSpc>
                          <a:spcPct val="115000"/>
                        </a:lnSpc>
                        <a:spcBef>
                          <a:spcPts val="0"/>
                        </a:spcBef>
                        <a:spcAft>
                          <a:spcPts val="0"/>
                        </a:spcAft>
                        <a:buNone/>
                      </a:pPr>
                      <a:endParaRPr sz="12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CC2E5"/>
                    </a:solidFill>
                  </a:tcPr>
                </a:tc>
                <a:tc>
                  <a:txBody>
                    <a:bodyPr/>
                    <a:lstStyle/>
                    <a:p>
                      <a:pPr marL="342900" marR="0" lvl="0" indent="-342900" algn="l" rtl="0">
                        <a:lnSpc>
                          <a:spcPct val="115000"/>
                        </a:lnSpc>
                        <a:spcBef>
                          <a:spcPts val="0"/>
                        </a:spcBef>
                        <a:spcAft>
                          <a:spcPts val="0"/>
                        </a:spcAft>
                        <a:buClr>
                          <a:srgbClr val="000000"/>
                        </a:buClr>
                        <a:buSzPts val="1200"/>
                        <a:buFont typeface="Noto Sans Symbols"/>
                        <a:buChar char="∙"/>
                      </a:pPr>
                      <a:r>
                        <a:rPr lang="cy-GB" sz="1200" u="none" strike="noStrike" cap="none">
                          <a:latin typeface="Calibri"/>
                          <a:ea typeface="Calibri"/>
                          <a:cs typeface="Calibri"/>
                          <a:sym typeface="Calibri"/>
                        </a:rPr>
                        <a:t>Develop emotional intelligence, confidence and independence</a:t>
                      </a:r>
                      <a:endParaRPr/>
                    </a:p>
                    <a:p>
                      <a:pPr marL="342900" marR="0" lvl="0" indent="-342900" algn="l" rtl="0">
                        <a:lnSpc>
                          <a:spcPct val="115000"/>
                        </a:lnSpc>
                        <a:spcBef>
                          <a:spcPts val="0"/>
                        </a:spcBef>
                        <a:spcAft>
                          <a:spcPts val="0"/>
                        </a:spcAft>
                        <a:buClr>
                          <a:srgbClr val="000000"/>
                        </a:buClr>
                        <a:buSzPts val="1200"/>
                        <a:buFont typeface="Noto Sans Symbols"/>
                        <a:buChar char="∙"/>
                      </a:pPr>
                      <a:r>
                        <a:rPr lang="cy-GB" sz="1200" u="none" strike="noStrike" cap="none">
                          <a:latin typeface="Calibri"/>
                          <a:ea typeface="Calibri"/>
                          <a:cs typeface="Calibri"/>
                          <a:sym typeface="Calibri"/>
                        </a:rPr>
                        <a:t>Evaluate and discuss their current learning and next steps </a:t>
                      </a:r>
                      <a:endParaRPr/>
                    </a:p>
                    <a:p>
                      <a:pPr marL="342900" marR="0" lvl="0" indent="-342900" algn="l" rtl="0">
                        <a:lnSpc>
                          <a:spcPct val="115000"/>
                        </a:lnSpc>
                        <a:spcBef>
                          <a:spcPts val="0"/>
                        </a:spcBef>
                        <a:spcAft>
                          <a:spcPts val="0"/>
                        </a:spcAft>
                        <a:buClr>
                          <a:srgbClr val="000000"/>
                        </a:buClr>
                        <a:buSzPts val="1200"/>
                        <a:buFont typeface="Noto Sans Symbols"/>
                        <a:buChar char="∙"/>
                      </a:pPr>
                      <a:r>
                        <a:rPr lang="cy-GB" sz="1200" u="none" strike="noStrike" cap="none">
                          <a:latin typeface="Calibri"/>
                          <a:ea typeface="Calibri"/>
                          <a:cs typeface="Calibri"/>
                          <a:sym typeface="Calibri"/>
                        </a:rPr>
                        <a:t>appreciate the value of and celebrate mistakes</a:t>
                      </a:r>
                      <a:endParaRPr/>
                    </a:p>
                    <a:p>
                      <a:pPr marL="342900" marR="0" lvl="0" indent="-342900" algn="l" rtl="0">
                        <a:lnSpc>
                          <a:spcPct val="115000"/>
                        </a:lnSpc>
                        <a:spcBef>
                          <a:spcPts val="0"/>
                        </a:spcBef>
                        <a:spcAft>
                          <a:spcPts val="0"/>
                        </a:spcAft>
                        <a:buClr>
                          <a:srgbClr val="000000"/>
                        </a:buClr>
                        <a:buSzPts val="1200"/>
                        <a:buFont typeface="Noto Sans Symbols"/>
                        <a:buChar char="∙"/>
                      </a:pPr>
                      <a:r>
                        <a:rPr lang="cy-GB" sz="1200" u="none" strike="noStrike" cap="none">
                          <a:latin typeface="Calibri"/>
                          <a:ea typeface="Calibri"/>
                          <a:cs typeface="Calibri"/>
                          <a:sym typeface="Calibri"/>
                        </a:rPr>
                        <a:t>discuss and consider their views and values, and their ethical, social, cultural implications</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extLst>
                  <a:ext uri="{0D108BD9-81ED-4DB2-BD59-A6C34878D82A}">
                    <a16:rowId xmlns:a16="http://schemas.microsoft.com/office/drawing/2014/main" val="10002"/>
                  </a:ext>
                </a:extLst>
              </a:tr>
              <a:tr h="516000">
                <a:tc>
                  <a:txBody>
                    <a:bodyPr/>
                    <a:lstStyle/>
                    <a:p>
                      <a:pPr marL="0" marR="0" lvl="0" indent="0" algn="l" rtl="0">
                        <a:spcBef>
                          <a:spcPts val="0"/>
                        </a:spcBef>
                        <a:spcAft>
                          <a:spcPts val="0"/>
                        </a:spcAft>
                        <a:buNone/>
                      </a:pPr>
                      <a:r>
                        <a:rPr lang="cy-GB" sz="1200" b="1" u="none" strike="noStrike" cap="none" dirty="0">
                          <a:latin typeface="Calibri"/>
                          <a:ea typeface="Calibri"/>
                          <a:cs typeface="Calibri"/>
                          <a:sym typeface="Calibri"/>
                        </a:rPr>
                        <a:t>Planning and organisation</a:t>
                      </a:r>
                      <a:endParaRPr sz="1200"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CC2E5"/>
                    </a:solidFill>
                  </a:tcPr>
                </a:tc>
                <a:tc>
                  <a:txBody>
                    <a:bodyPr/>
                    <a:lstStyle/>
                    <a:p>
                      <a:pPr marL="342900" marR="0" lvl="0" indent="-342900" algn="l" rtl="0">
                        <a:lnSpc>
                          <a:spcPct val="115000"/>
                        </a:lnSpc>
                        <a:spcBef>
                          <a:spcPts val="0"/>
                        </a:spcBef>
                        <a:spcAft>
                          <a:spcPts val="0"/>
                        </a:spcAft>
                        <a:buClr>
                          <a:srgbClr val="000000"/>
                        </a:buClr>
                        <a:buSzPts val="1200"/>
                        <a:buFont typeface="Noto Sans Symbols"/>
                        <a:buChar char="∙"/>
                      </a:pPr>
                      <a:r>
                        <a:rPr lang="cy-GB" sz="1200" u="none" strike="noStrike" cap="none" dirty="0">
                          <a:latin typeface="Calibri"/>
                          <a:ea typeface="Calibri"/>
                          <a:cs typeface="Calibri"/>
                          <a:sym typeface="Calibri"/>
                        </a:rPr>
                        <a:t>Set goals for their learning and discuss and reflect on their progress</a:t>
                      </a:r>
                      <a:endParaRPr dirty="0"/>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extLst>
                  <a:ext uri="{0D108BD9-81ED-4DB2-BD59-A6C34878D82A}">
                    <a16:rowId xmlns:a16="http://schemas.microsoft.com/office/drawing/2014/main" val="10003"/>
                  </a:ext>
                </a:extLst>
              </a:tr>
            </a:tbl>
          </a:graphicData>
        </a:graphic>
      </p:graphicFrame>
      <p:sp>
        <p:nvSpPr>
          <p:cNvPr id="134" name="Google Shape;134;p7"/>
          <p:cNvSpPr/>
          <p:nvPr/>
        </p:nvSpPr>
        <p:spPr>
          <a:xfrm rot="10800000" flipH="1">
            <a:off x="7613826" y="2731911"/>
            <a:ext cx="4205640" cy="697089"/>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5" name="Google Shape;135;p7"/>
          <p:cNvSpPr/>
          <p:nvPr/>
        </p:nvSpPr>
        <p:spPr>
          <a:xfrm>
            <a:off x="2625373" y="4900677"/>
            <a:ext cx="11932355" cy="292259"/>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endParaRPr sz="1200">
              <a:solidFill>
                <a:schemeClr val="dk1"/>
              </a:solidFill>
              <a:latin typeface="Calibri"/>
              <a:ea typeface="Calibri"/>
              <a:cs typeface="Calibri"/>
              <a:sym typeface="Calibri"/>
            </a:endParaRPr>
          </a:p>
        </p:txBody>
      </p:sp>
      <p:sp>
        <p:nvSpPr>
          <p:cNvPr id="136" name="Google Shape;136;p7"/>
          <p:cNvSpPr/>
          <p:nvPr/>
        </p:nvSpPr>
        <p:spPr>
          <a:xfrm>
            <a:off x="7222837" y="2079896"/>
            <a:ext cx="4708525" cy="3108503"/>
          </a:xfrm>
          <a:prstGeom prst="rect">
            <a:avLst/>
          </a:prstGeom>
          <a:solidFill>
            <a:srgbClr val="DDEAF6"/>
          </a:solidFill>
          <a:ln w="1270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cy-GB" sz="1600" b="1" dirty="0">
                <a:solidFill>
                  <a:schemeClr val="dk1"/>
                </a:solidFill>
                <a:latin typeface="Calibri"/>
                <a:ea typeface="Calibri"/>
                <a:cs typeface="Calibri"/>
                <a:sym typeface="Calibri"/>
              </a:rPr>
              <a:t>The concepts and mandatory elements</a:t>
            </a: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cy-GB" sz="1200" dirty="0">
                <a:solidFill>
                  <a:schemeClr val="dk1"/>
                </a:solidFill>
                <a:latin typeface="Calibri"/>
                <a:ea typeface="Calibri"/>
                <a:cs typeface="Calibri"/>
                <a:sym typeface="Calibri"/>
              </a:rPr>
              <a:t>The school will carefully consider the mandatory elements of the curriculum when planning. The school's policies for these areas detail our intentions.</a:t>
            </a:r>
            <a:endParaRPr sz="1800"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a:buChar char="•"/>
            </a:pPr>
            <a:r>
              <a:rPr lang="cy-GB" sz="1200" dirty="0">
                <a:solidFill>
                  <a:schemeClr val="dk1"/>
                </a:solidFill>
                <a:latin typeface="Calibri"/>
                <a:ea typeface="Calibri"/>
                <a:cs typeface="Calibri"/>
                <a:sym typeface="Calibri"/>
              </a:rPr>
              <a:t>Cross-curricular development of literacy, numeracy and digital competence skills</a:t>
            </a:r>
            <a:endParaRPr dirty="0"/>
          </a:p>
          <a:p>
            <a:pPr marL="171450" marR="0" lvl="0" indent="-171450" algn="l" rtl="0">
              <a:spcBef>
                <a:spcPts val="0"/>
              </a:spcBef>
              <a:spcAft>
                <a:spcPts val="0"/>
              </a:spcAft>
              <a:buClr>
                <a:schemeClr val="dk1"/>
              </a:buClr>
              <a:buSzPts val="1200"/>
              <a:buFont typeface="Arial"/>
              <a:buChar char="•"/>
            </a:pPr>
            <a:r>
              <a:rPr lang="cy-GB" sz="1200" dirty="0">
                <a:solidFill>
                  <a:schemeClr val="dk1"/>
                </a:solidFill>
                <a:latin typeface="Calibri"/>
                <a:ea typeface="Calibri"/>
                <a:cs typeface="Calibri"/>
                <a:sym typeface="Calibri"/>
              </a:rPr>
              <a:t>Religion, values and ethics Education, </a:t>
            </a:r>
            <a:endParaRPr sz="1200"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a:buChar char="•"/>
            </a:pPr>
            <a:r>
              <a:rPr lang="cy-GB" sz="1200" dirty="0">
                <a:solidFill>
                  <a:schemeClr val="dk1"/>
                </a:solidFill>
                <a:latin typeface="Calibri"/>
                <a:ea typeface="Calibri"/>
                <a:cs typeface="Calibri"/>
                <a:sym typeface="Calibri"/>
              </a:rPr>
              <a:t>Relationships and Sexuality,</a:t>
            </a:r>
            <a:endParaRPr sz="1200" dirty="0">
              <a:solidFill>
                <a:schemeClr val="dk1"/>
              </a:solidFill>
              <a:latin typeface="Calibri"/>
              <a:ea typeface="Calibri"/>
              <a:cs typeface="Calibri"/>
              <a:sym typeface="Calibri"/>
            </a:endParaRPr>
          </a:p>
          <a:p>
            <a:pPr marL="171450" marR="0" lvl="0" indent="-171450" algn="l" rtl="0">
              <a:spcBef>
                <a:spcPts val="0"/>
              </a:spcBef>
              <a:spcAft>
                <a:spcPts val="0"/>
              </a:spcAft>
              <a:buClr>
                <a:schemeClr val="dk1"/>
              </a:buClr>
              <a:buSzPts val="1200"/>
              <a:buFont typeface="Arial"/>
              <a:buChar char="•"/>
            </a:pPr>
            <a:r>
              <a:rPr lang="cy-GB" sz="1200" dirty="0">
                <a:solidFill>
                  <a:schemeClr val="dk1"/>
                </a:solidFill>
                <a:latin typeface="Calibri"/>
                <a:ea typeface="Calibri"/>
                <a:cs typeface="Calibri"/>
                <a:sym typeface="Calibri"/>
              </a:rPr>
              <a:t>Welsh</a:t>
            </a:r>
            <a:endParaRPr sz="1200" dirty="0">
              <a:solidFill>
                <a:schemeClr val="dk1"/>
              </a:solidFill>
              <a:latin typeface="Calibri"/>
              <a:ea typeface="Calibri"/>
              <a:cs typeface="Calibri"/>
              <a:sym typeface="Calibri"/>
            </a:endParaRPr>
          </a:p>
          <a:p>
            <a:pPr marL="171450" marR="0" lvl="0" indent="-95250" algn="l" rtl="0">
              <a:spcBef>
                <a:spcPts val="0"/>
              </a:spcBef>
              <a:spcAft>
                <a:spcPts val="0"/>
              </a:spcAft>
              <a:buClr>
                <a:schemeClr val="dk1"/>
              </a:buClr>
              <a:buSzPts val="1200"/>
              <a:buFont typeface="Arial"/>
              <a:buNone/>
            </a:pPr>
            <a:endParaRPr sz="1200" dirty="0">
              <a:solidFill>
                <a:schemeClr val="dk1"/>
              </a:solidFill>
              <a:latin typeface="Calibri"/>
              <a:ea typeface="Calibri"/>
              <a:cs typeface="Calibri"/>
              <a:sym typeface="Calibri"/>
            </a:endParaRPr>
          </a:p>
          <a:p>
            <a:pPr marL="0" marR="0" lvl="0" indent="0" algn="l" rtl="0">
              <a:spcBef>
                <a:spcPts val="0"/>
              </a:spcBef>
              <a:spcAft>
                <a:spcPts val="0"/>
              </a:spcAft>
              <a:buNone/>
            </a:pPr>
            <a:r>
              <a:rPr lang="cy-GB" sz="1200" dirty="0">
                <a:solidFill>
                  <a:schemeClr val="dk1"/>
                </a:solidFill>
                <a:latin typeface="Calibri"/>
                <a:ea typeface="Calibri"/>
                <a:cs typeface="Calibri"/>
                <a:sym typeface="Calibri"/>
              </a:rPr>
              <a:t>English is the day to day language of our school with some Welsh used as a language of communication with pupils on an incidental basis. As a school within Wales, we pride ourselves on celebrating our country’s language and culture. We endeavour to promote the Welsh language so that it can survive as a living tongue as our pupils acquire second language skills.</a:t>
            </a:r>
            <a:endParaRPr sz="1800" dirty="0">
              <a:solidFill>
                <a:schemeClr val="dk1"/>
              </a:solidFill>
              <a:latin typeface="Calibri"/>
              <a:ea typeface="Calibri"/>
              <a:cs typeface="Calibri"/>
              <a:sym typeface="Calibri"/>
            </a:endParaRPr>
          </a:p>
        </p:txBody>
      </p:sp>
      <p:sp>
        <p:nvSpPr>
          <p:cNvPr id="137" name="Google Shape;137;p7"/>
          <p:cNvSpPr/>
          <p:nvPr/>
        </p:nvSpPr>
        <p:spPr>
          <a:xfrm>
            <a:off x="253711" y="4720341"/>
            <a:ext cx="6815859" cy="1846659"/>
          </a:xfrm>
          <a:prstGeom prst="rect">
            <a:avLst/>
          </a:prstGeom>
          <a:solidFill>
            <a:srgbClr val="DDEAF6"/>
          </a:solidFill>
          <a:ln w="1270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cy-GB" sz="1600" b="1">
                <a:solidFill>
                  <a:schemeClr val="dk1"/>
                </a:solidFill>
                <a:latin typeface="Calibri"/>
                <a:ea typeface="Calibri"/>
                <a:cs typeface="Calibri"/>
                <a:sym typeface="Calibri"/>
              </a:rPr>
              <a:t>Statutory Elements </a:t>
            </a:r>
            <a:endParaRPr sz="1800" b="1">
              <a:solidFill>
                <a:schemeClr val="dk1"/>
              </a:solidFill>
              <a:latin typeface="Calibri"/>
              <a:ea typeface="Calibri"/>
              <a:cs typeface="Calibri"/>
              <a:sym typeface="Calibri"/>
            </a:endParaRPr>
          </a:p>
          <a:p>
            <a:pPr marL="0" marR="0" lvl="0" indent="0" algn="l" rtl="0">
              <a:spcBef>
                <a:spcPts val="0"/>
              </a:spcBef>
              <a:spcAft>
                <a:spcPts val="0"/>
              </a:spcAft>
              <a:buNone/>
            </a:pPr>
            <a:r>
              <a:rPr lang="cy-GB" sz="1200">
                <a:solidFill>
                  <a:schemeClr val="dk1"/>
                </a:solidFill>
                <a:latin typeface="Calibri"/>
                <a:ea typeface="Calibri"/>
                <a:cs typeface="Calibri"/>
                <a:sym typeface="Calibri"/>
              </a:rPr>
              <a:t>The school has considered the following statutory elements within the Curriculum for Wales Framework when designing our curriculum; </a:t>
            </a:r>
            <a:endParaRPr sz="120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200"/>
              <a:buFont typeface="Arial"/>
              <a:buChar char="•"/>
            </a:pPr>
            <a:r>
              <a:rPr lang="cy-GB" sz="1200">
                <a:solidFill>
                  <a:schemeClr val="dk1"/>
                </a:solidFill>
                <a:latin typeface="Calibri"/>
                <a:ea typeface="Calibri"/>
                <a:cs typeface="Calibri"/>
                <a:sym typeface="Calibri"/>
              </a:rPr>
              <a:t>Careers &amp; work related experiences </a:t>
            </a:r>
            <a:endParaRPr/>
          </a:p>
          <a:p>
            <a:pPr marL="285750" marR="0" lvl="0" indent="-285750" algn="l" rtl="0">
              <a:spcBef>
                <a:spcPts val="0"/>
              </a:spcBef>
              <a:spcAft>
                <a:spcPts val="0"/>
              </a:spcAft>
              <a:buClr>
                <a:schemeClr val="dk1"/>
              </a:buClr>
              <a:buSzPts val="1200"/>
              <a:buFont typeface="Arial"/>
              <a:buChar char="•"/>
            </a:pPr>
            <a:r>
              <a:rPr lang="cy-GB" sz="1200">
                <a:solidFill>
                  <a:schemeClr val="dk1"/>
                </a:solidFill>
                <a:latin typeface="Calibri"/>
                <a:ea typeface="Calibri"/>
                <a:cs typeface="Calibri"/>
                <a:sym typeface="Calibri"/>
              </a:rPr>
              <a:t>Well-being of Future Generations (Wales) Act 2015</a:t>
            </a:r>
            <a:endParaRPr sz="120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200"/>
              <a:buFont typeface="Arial"/>
              <a:buChar char="•"/>
            </a:pPr>
            <a:r>
              <a:rPr lang="cy-GB" sz="1200">
                <a:solidFill>
                  <a:schemeClr val="dk1"/>
                </a:solidFill>
                <a:latin typeface="Calibri"/>
                <a:ea typeface="Calibri"/>
                <a:cs typeface="Calibri"/>
                <a:sym typeface="Calibri"/>
              </a:rPr>
              <a:t>United Nations Convention on the Rights of the Child (UNCRC)</a:t>
            </a:r>
            <a:endParaRPr sz="120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200"/>
              <a:buFont typeface="Arial"/>
              <a:buChar char="•"/>
            </a:pPr>
            <a:r>
              <a:rPr lang="cy-GB" sz="1200">
                <a:solidFill>
                  <a:schemeClr val="dk1"/>
                </a:solidFill>
                <a:latin typeface="Calibri"/>
                <a:ea typeface="Calibri"/>
                <a:cs typeface="Calibri"/>
                <a:sym typeface="Calibri"/>
              </a:rPr>
              <a:t>United Nations Convention on the Rights of Persons with Disabilities (UNCRPD) </a:t>
            </a:r>
            <a:endParaRPr sz="120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200"/>
              <a:buFont typeface="Arial"/>
              <a:buChar char="•"/>
            </a:pPr>
            <a:r>
              <a:rPr lang="cy-GB" sz="1200">
                <a:solidFill>
                  <a:schemeClr val="dk1"/>
                </a:solidFill>
                <a:latin typeface="Calibri"/>
                <a:ea typeface="Calibri"/>
                <a:cs typeface="Calibri"/>
                <a:sym typeface="Calibri"/>
              </a:rPr>
              <a:t>Additional Learning Needs and Education Tribunal (Wales) Act 2018 </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400" b="1">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8"/>
          <p:cNvSpPr/>
          <p:nvPr/>
        </p:nvSpPr>
        <p:spPr>
          <a:xfrm>
            <a:off x="129822" y="227105"/>
            <a:ext cx="11932356" cy="181276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cy-GB" sz="1400" b="1" dirty="0">
                <a:solidFill>
                  <a:schemeClr val="dk1"/>
                </a:solidFill>
                <a:latin typeface="Calibri"/>
                <a:ea typeface="Calibri"/>
                <a:cs typeface="Calibri"/>
                <a:sym typeface="Calibri"/>
              </a:rPr>
              <a:t>Planning </a:t>
            </a:r>
            <a:endParaRPr dirty="0"/>
          </a:p>
          <a:p>
            <a:pPr marL="0" marR="0" lvl="0" indent="0" algn="l" rtl="0">
              <a:spcBef>
                <a:spcPts val="0"/>
              </a:spcBef>
              <a:spcAft>
                <a:spcPts val="0"/>
              </a:spcAft>
              <a:buNone/>
            </a:pPr>
            <a:r>
              <a:rPr lang="cy-GB" sz="1200" dirty="0">
                <a:solidFill>
                  <a:schemeClr val="dk1"/>
                </a:solidFill>
                <a:latin typeface="Calibri"/>
                <a:ea typeface="Calibri"/>
                <a:cs typeface="Calibri"/>
                <a:sym typeface="Calibri"/>
              </a:rPr>
              <a:t>A combination of approaches to curriculum design is used in this school according to learner age and learning context. Elements of planning for direct teaching  disciplinary and multidisciplinary approaches will be used  learn and practice specific skills </a:t>
            </a:r>
            <a:r>
              <a:rPr lang="cy-GB" sz="1200" i="1" dirty="0">
                <a:solidFill>
                  <a:schemeClr val="dk1"/>
                </a:solidFill>
                <a:latin typeface="Calibri"/>
                <a:ea typeface="Calibri"/>
                <a:cs typeface="Calibri"/>
                <a:sym typeface="Calibri"/>
              </a:rPr>
              <a:t>E.g. maths skills, phonics</a:t>
            </a:r>
            <a:endParaRPr sz="1200" dirty="0">
              <a:solidFill>
                <a:schemeClr val="dk1"/>
              </a:solidFill>
              <a:latin typeface="Calibri"/>
              <a:ea typeface="Calibri"/>
              <a:cs typeface="Calibri"/>
              <a:sym typeface="Calibri"/>
            </a:endParaRPr>
          </a:p>
          <a:p>
            <a:pPr marL="0" marR="0" lvl="0" indent="0" algn="l" rtl="0">
              <a:spcBef>
                <a:spcPts val="0"/>
              </a:spcBef>
              <a:spcAft>
                <a:spcPts val="0"/>
              </a:spcAft>
              <a:buNone/>
            </a:pPr>
            <a:r>
              <a:rPr lang="cy-GB" sz="1200" dirty="0">
                <a:solidFill>
                  <a:schemeClr val="dk1"/>
                </a:solidFill>
                <a:latin typeface="Calibri"/>
                <a:ea typeface="Calibri"/>
                <a:cs typeface="Calibri"/>
                <a:sym typeface="Calibri"/>
              </a:rPr>
              <a:t> </a:t>
            </a:r>
            <a:endParaRPr dirty="0"/>
          </a:p>
          <a:p>
            <a:pPr marL="0" marR="0" lvl="0" indent="0" algn="l" rtl="0">
              <a:spcBef>
                <a:spcPts val="0"/>
              </a:spcBef>
              <a:spcAft>
                <a:spcPts val="0"/>
              </a:spcAft>
              <a:buNone/>
            </a:pPr>
            <a:r>
              <a:rPr lang="cy-GB" sz="1200" dirty="0">
                <a:solidFill>
                  <a:schemeClr val="dk1"/>
                </a:solidFill>
                <a:latin typeface="Calibri"/>
                <a:ea typeface="Calibri"/>
                <a:cs typeface="Calibri"/>
                <a:sym typeface="Calibri"/>
              </a:rPr>
              <a:t>Interdisciplinary and integrated approaches are used to practice and apply skills hem in different cross curricular context. E</a:t>
            </a:r>
            <a:r>
              <a:rPr lang="cy-GB" sz="1200" i="1" dirty="0">
                <a:solidFill>
                  <a:schemeClr val="dk1"/>
                </a:solidFill>
                <a:latin typeface="Calibri"/>
                <a:ea typeface="Calibri"/>
                <a:cs typeface="Calibri"/>
                <a:sym typeface="Calibri"/>
              </a:rPr>
              <a:t>.g. draw elements of Maths, Language, Digital Competence and Humanities when researching and writing a report comparing weather in Wales and Italy.</a:t>
            </a:r>
            <a:endParaRPr sz="1200" dirty="0">
              <a:solidFill>
                <a:schemeClr val="dk1"/>
              </a:solidFill>
              <a:latin typeface="Calibri"/>
              <a:ea typeface="Calibri"/>
              <a:cs typeface="Calibri"/>
              <a:sym typeface="Calibri"/>
            </a:endParaRPr>
          </a:p>
          <a:p>
            <a:pPr marL="0" marR="0" lvl="0" indent="0" algn="l" rtl="0">
              <a:spcBef>
                <a:spcPts val="0"/>
              </a:spcBef>
              <a:spcAft>
                <a:spcPts val="0"/>
              </a:spcAft>
              <a:buNone/>
            </a:pPr>
            <a:r>
              <a:rPr lang="cy-GB" sz="1200" dirty="0">
                <a:solidFill>
                  <a:schemeClr val="dk1"/>
                </a:solidFill>
                <a:latin typeface="Calibri"/>
                <a:ea typeface="Calibri"/>
                <a:cs typeface="Calibri"/>
                <a:sym typeface="Calibri"/>
              </a:rPr>
              <a:t> </a:t>
            </a:r>
            <a:endParaRPr dirty="0"/>
          </a:p>
          <a:p>
            <a:pPr marL="0" marR="0" lvl="0" indent="0" algn="l" rtl="0">
              <a:spcBef>
                <a:spcPts val="0"/>
              </a:spcBef>
              <a:spcAft>
                <a:spcPts val="0"/>
              </a:spcAft>
              <a:buNone/>
            </a:pPr>
            <a:r>
              <a:rPr lang="en-GB" sz="1200" dirty="0">
                <a:solidFill>
                  <a:schemeClr val="dk1"/>
                </a:solidFill>
                <a:latin typeface="Calibri"/>
                <a:ea typeface="Calibri"/>
                <a:cs typeface="Calibri"/>
                <a:sym typeface="Calibri"/>
              </a:rPr>
              <a:t>We aim to plan and develop exciting learning experiences which are relevant to our children with a clear purpose of developing their skills in a variety of contexts.</a:t>
            </a:r>
            <a:endParaRPr dirty="0"/>
          </a:p>
          <a:p>
            <a:pPr marL="0" marR="0" lvl="0" indent="0" algn="l" rtl="0">
              <a:lnSpc>
                <a:spcPct val="115000"/>
              </a:lnSpc>
              <a:spcBef>
                <a:spcPts val="0"/>
              </a:spcBef>
              <a:spcAft>
                <a:spcPts val="0"/>
              </a:spcAft>
              <a:buNone/>
            </a:pPr>
            <a:r>
              <a:rPr lang="cy-GB" sz="1200" b="1" dirty="0">
                <a:solidFill>
                  <a:schemeClr val="dk1"/>
                </a:solidFill>
                <a:latin typeface="Calibri"/>
                <a:ea typeface="Calibri"/>
                <a:cs typeface="Calibri"/>
                <a:sym typeface="Calibri"/>
              </a:rPr>
              <a:t> </a:t>
            </a:r>
            <a:endParaRPr sz="1200" dirty="0">
              <a:solidFill>
                <a:schemeClr val="dk1"/>
              </a:solidFill>
              <a:latin typeface="Calibri"/>
              <a:ea typeface="Calibri"/>
              <a:cs typeface="Calibri"/>
              <a:sym typeface="Calibri"/>
            </a:endParaRPr>
          </a:p>
        </p:txBody>
      </p:sp>
      <p:sp>
        <p:nvSpPr>
          <p:cNvPr id="143" name="Google Shape;143;p8"/>
          <p:cNvSpPr/>
          <p:nvPr/>
        </p:nvSpPr>
        <p:spPr>
          <a:xfrm rot="10800000" flipH="1">
            <a:off x="7613826" y="2731911"/>
            <a:ext cx="4205640" cy="697089"/>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6" name="Google Shape;146;p8"/>
          <p:cNvSpPr txBox="1"/>
          <p:nvPr/>
        </p:nvSpPr>
        <p:spPr>
          <a:xfrm>
            <a:off x="8299077" y="4919982"/>
            <a:ext cx="3702900" cy="1600398"/>
          </a:xfrm>
          <a:prstGeom prst="rect">
            <a:avLst/>
          </a:prstGeom>
          <a:solidFill>
            <a:srgbClr val="D8E2F3"/>
          </a:solidFill>
          <a:ln w="1905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cy-GB" b="1" dirty="0">
                <a:solidFill>
                  <a:schemeClr val="dk1"/>
                </a:solidFill>
                <a:latin typeface="Calibri" panose="020F0502020204030204" pitchFamily="34" charset="0"/>
                <a:ea typeface="Calibri"/>
                <a:cs typeface="Calibri" panose="020F0502020204030204" pitchFamily="34" charset="0"/>
                <a:sym typeface="Calibri"/>
              </a:rPr>
              <a:t>Health and Wellbeing</a:t>
            </a:r>
            <a:endParaRPr dirty="0">
              <a:latin typeface="Calibri" panose="020F0502020204030204" pitchFamily="34" charset="0"/>
              <a:cs typeface="Calibri" panose="020F0502020204030204" pitchFamily="34" charset="0"/>
            </a:endParaRPr>
          </a:p>
          <a:p>
            <a:pPr marL="0" marR="0" lvl="0" indent="0" algn="l" rtl="0">
              <a:spcBef>
                <a:spcPts val="0"/>
              </a:spcBef>
              <a:spcAft>
                <a:spcPts val="0"/>
              </a:spcAft>
              <a:buNone/>
            </a:pPr>
            <a:r>
              <a:rPr lang="en-GB" dirty="0">
                <a:solidFill>
                  <a:schemeClr val="dk1"/>
                </a:solidFill>
                <a:latin typeface="Calibri" panose="020F0502020204030204" pitchFamily="34" charset="0"/>
                <a:ea typeface="Calibri"/>
                <a:cs typeface="Calibri" panose="020F0502020204030204" pitchFamily="34" charset="0"/>
                <a:sym typeface="Calibri"/>
              </a:rPr>
              <a:t>Learners’ involvement in planning contributes to a sense of wellbeing. We carefully consider how mental and physical wellbeing can be promoted both holistically across the whole school, and also during individual learning experiences in and out of the classroom.</a:t>
            </a:r>
            <a:endParaRPr dirty="0">
              <a:solidFill>
                <a:schemeClr val="dk1"/>
              </a:solidFill>
              <a:latin typeface="Calibri" panose="020F0502020204030204" pitchFamily="34" charset="0"/>
              <a:ea typeface="Calibri"/>
              <a:cs typeface="Calibri" panose="020F0502020204030204" pitchFamily="34" charset="0"/>
              <a:sym typeface="Calibri"/>
            </a:endParaRPr>
          </a:p>
        </p:txBody>
      </p:sp>
      <p:sp>
        <p:nvSpPr>
          <p:cNvPr id="147" name="Google Shape;147;p8"/>
          <p:cNvSpPr txBox="1"/>
          <p:nvPr/>
        </p:nvSpPr>
        <p:spPr>
          <a:xfrm>
            <a:off x="170550" y="5604973"/>
            <a:ext cx="3702756" cy="954067"/>
          </a:xfrm>
          <a:prstGeom prst="rect">
            <a:avLst/>
          </a:prstGeom>
          <a:solidFill>
            <a:srgbClr val="D8E2F3"/>
          </a:solidFill>
          <a:ln w="1905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b="1" dirty="0">
                <a:solidFill>
                  <a:schemeClr val="dk1"/>
                </a:solidFill>
                <a:latin typeface="Calibri"/>
                <a:ea typeface="Calibri"/>
                <a:cs typeface="Calibri"/>
                <a:sym typeface="Calibri"/>
              </a:rPr>
              <a:t>Collaboration</a:t>
            </a:r>
          </a:p>
          <a:p>
            <a:pPr marL="0" marR="0" lvl="0" indent="0" algn="l" rtl="0">
              <a:spcBef>
                <a:spcPts val="0"/>
              </a:spcBef>
              <a:spcAft>
                <a:spcPts val="0"/>
              </a:spcAft>
              <a:buNone/>
            </a:pPr>
            <a:r>
              <a:rPr lang="en-GB" dirty="0">
                <a:latin typeface="Calibri" panose="020F0502020204030204" pitchFamily="34" charset="0"/>
                <a:cs typeface="Calibri" panose="020F0502020204030204" pitchFamily="34" charset="0"/>
              </a:rPr>
              <a:t>Our teachers, </a:t>
            </a:r>
            <a:r>
              <a:rPr lang="en-GB" dirty="0" err="1">
                <a:latin typeface="Calibri" panose="020F0502020204030204" pitchFamily="34" charset="0"/>
                <a:cs typeface="Calibri" panose="020F0502020204030204" pitchFamily="34" charset="0"/>
              </a:rPr>
              <a:t>AoLE</a:t>
            </a:r>
            <a:r>
              <a:rPr lang="en-GB" dirty="0">
                <a:latin typeface="Calibri" panose="020F0502020204030204" pitchFamily="34" charset="0"/>
                <a:cs typeface="Calibri" panose="020F0502020204030204" pitchFamily="34" charset="0"/>
              </a:rPr>
              <a:t> leaders and learners work together to decide upon learning experiences in a collective, shared process.</a:t>
            </a:r>
            <a:endParaRPr dirty="0">
              <a:latin typeface="Calibri" panose="020F0502020204030204" pitchFamily="34" charset="0"/>
              <a:cs typeface="Calibri" panose="020F0502020204030204" pitchFamily="34" charset="0"/>
            </a:endParaRPr>
          </a:p>
        </p:txBody>
      </p:sp>
      <p:sp>
        <p:nvSpPr>
          <p:cNvPr id="148" name="Google Shape;148;p8"/>
          <p:cNvSpPr txBox="1"/>
          <p:nvPr/>
        </p:nvSpPr>
        <p:spPr>
          <a:xfrm>
            <a:off x="170550" y="1901581"/>
            <a:ext cx="3702756" cy="3560934"/>
          </a:xfrm>
          <a:prstGeom prst="rect">
            <a:avLst/>
          </a:prstGeom>
          <a:solidFill>
            <a:srgbClr val="D8E2F3"/>
          </a:solidFill>
          <a:ln w="1905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cy-GB" b="1" dirty="0">
                <a:solidFill>
                  <a:schemeClr val="dk1"/>
                </a:solidFill>
                <a:latin typeface="Calibri" panose="020F0502020204030204" pitchFamily="34" charset="0"/>
                <a:ea typeface="Calibri"/>
                <a:cs typeface="Calibri" panose="020F0502020204030204" pitchFamily="34" charset="0"/>
                <a:sym typeface="Calibri"/>
              </a:rPr>
              <a:t>Cross-Curricular Skills</a:t>
            </a:r>
            <a:endParaRPr dirty="0">
              <a:latin typeface="Calibri" panose="020F0502020204030204" pitchFamily="34" charset="0"/>
              <a:cs typeface="Calibri" panose="020F0502020204030204" pitchFamily="34" charset="0"/>
            </a:endParaRPr>
          </a:p>
          <a:p>
            <a:pPr marL="0" marR="0" lvl="0" indent="0" algn="l" rtl="0">
              <a:lnSpc>
                <a:spcPct val="115000"/>
              </a:lnSpc>
              <a:spcBef>
                <a:spcPts val="0"/>
              </a:spcBef>
              <a:spcAft>
                <a:spcPts val="0"/>
              </a:spcAft>
              <a:buNone/>
            </a:pPr>
            <a:r>
              <a:rPr lang="cy-GB" dirty="0">
                <a:solidFill>
                  <a:schemeClr val="dk1"/>
                </a:solidFill>
                <a:latin typeface="Calibri" panose="020F0502020204030204" pitchFamily="34" charset="0"/>
                <a:ea typeface="Calibri"/>
                <a:cs typeface="Calibri" panose="020F0502020204030204" pitchFamily="34" charset="0"/>
                <a:sym typeface="Calibri"/>
              </a:rPr>
              <a:t>Literacy, Numeracy and Digital Competence is a statutory responsibility across all Areas of Learning and Experience. We fully realise the importance of ensuring our learners digital competence in order to prepare them for future life and work. </a:t>
            </a:r>
            <a:endParaRPr dirty="0">
              <a:latin typeface="Calibri" panose="020F0502020204030204" pitchFamily="34" charset="0"/>
              <a:cs typeface="Calibri" panose="020F0502020204030204" pitchFamily="34" charset="0"/>
            </a:endParaRPr>
          </a:p>
          <a:p>
            <a:pPr marL="0" marR="0" lvl="0" indent="0" algn="l" rtl="0">
              <a:lnSpc>
                <a:spcPct val="115000"/>
              </a:lnSpc>
              <a:spcBef>
                <a:spcPts val="0"/>
              </a:spcBef>
              <a:spcAft>
                <a:spcPts val="0"/>
              </a:spcAft>
              <a:buNone/>
            </a:pPr>
            <a:endParaRPr dirty="0">
              <a:solidFill>
                <a:schemeClr val="dk1"/>
              </a:solidFill>
              <a:latin typeface="Calibri" panose="020F0502020204030204" pitchFamily="34" charset="0"/>
              <a:ea typeface="Calibri"/>
              <a:cs typeface="Calibri" panose="020F0502020204030204" pitchFamily="34" charset="0"/>
              <a:sym typeface="Calibri"/>
            </a:endParaRPr>
          </a:p>
          <a:p>
            <a:pPr marL="0" marR="0" lvl="0" indent="0" algn="l" rtl="0">
              <a:lnSpc>
                <a:spcPct val="115000"/>
              </a:lnSpc>
              <a:spcBef>
                <a:spcPts val="0"/>
              </a:spcBef>
              <a:spcAft>
                <a:spcPts val="0"/>
              </a:spcAft>
              <a:buNone/>
            </a:pPr>
            <a:r>
              <a:rPr lang="cy-GB" dirty="0">
                <a:solidFill>
                  <a:schemeClr val="dk1"/>
                </a:solidFill>
                <a:latin typeface="Calibri" panose="020F0502020204030204" pitchFamily="34" charset="0"/>
                <a:ea typeface="Calibri"/>
                <a:cs typeface="Calibri" panose="020F0502020204030204" pitchFamily="34" charset="0"/>
                <a:sym typeface="Calibri"/>
              </a:rPr>
              <a:t>We therefore pay close attention to this when planning learning experiences and when planning for learners’ progress. We will plan plenty of opportunities for them to acquire, practice and apply these important skills and to embed them.</a:t>
            </a:r>
            <a:endParaRPr dirty="0">
              <a:solidFill>
                <a:schemeClr val="dk1"/>
              </a:solidFill>
              <a:latin typeface="Calibri" panose="020F0502020204030204" pitchFamily="34" charset="0"/>
              <a:ea typeface="Calibri"/>
              <a:cs typeface="Calibri" panose="020F0502020204030204" pitchFamily="34" charset="0"/>
              <a:sym typeface="Calibri"/>
            </a:endParaRPr>
          </a:p>
        </p:txBody>
      </p:sp>
      <p:sp>
        <p:nvSpPr>
          <p:cNvPr id="150" name="Google Shape;150;p8"/>
          <p:cNvSpPr txBox="1"/>
          <p:nvPr/>
        </p:nvSpPr>
        <p:spPr>
          <a:xfrm>
            <a:off x="8299077" y="1888001"/>
            <a:ext cx="3702756" cy="2677616"/>
          </a:xfrm>
          <a:prstGeom prst="rect">
            <a:avLst/>
          </a:prstGeom>
          <a:solidFill>
            <a:srgbClr val="D8E2F3"/>
          </a:solidFill>
          <a:ln w="1905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cy-GB" b="1" dirty="0">
                <a:solidFill>
                  <a:schemeClr val="dk1"/>
                </a:solidFill>
                <a:latin typeface="Calibri" panose="020F0502020204030204" pitchFamily="34" charset="0"/>
                <a:ea typeface="Calibri"/>
                <a:cs typeface="Calibri" panose="020F0502020204030204" pitchFamily="34" charset="0"/>
                <a:sym typeface="Calibri"/>
              </a:rPr>
              <a:t>Enjoying learning </a:t>
            </a:r>
            <a:endParaRPr dirty="0">
              <a:latin typeface="Calibri" panose="020F0502020204030204" pitchFamily="34" charset="0"/>
              <a:cs typeface="Calibri" panose="020F0502020204030204" pitchFamily="34" charset="0"/>
            </a:endParaRPr>
          </a:p>
          <a:p>
            <a:pPr marL="0" marR="0" lvl="0" indent="0" algn="l" rtl="0">
              <a:spcBef>
                <a:spcPts val="0"/>
              </a:spcBef>
              <a:spcAft>
                <a:spcPts val="0"/>
              </a:spcAft>
              <a:buNone/>
            </a:pPr>
            <a:r>
              <a:rPr lang="cy-GB" dirty="0">
                <a:solidFill>
                  <a:schemeClr val="dk1"/>
                </a:solidFill>
                <a:latin typeface="Calibri" panose="020F0502020204030204" pitchFamily="34" charset="0"/>
                <a:ea typeface="Calibri"/>
                <a:cs typeface="Calibri" panose="020F0502020204030204" pitchFamily="34" charset="0"/>
                <a:sym typeface="Calibri"/>
              </a:rPr>
              <a:t>The most important thing for us in planning is to ensure that learners enjoy in their learning and have fun. So, we work hard to ensure that: </a:t>
            </a:r>
            <a:endParaRPr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200"/>
              <a:buFont typeface="Arial"/>
              <a:buChar char="•"/>
            </a:pPr>
            <a:r>
              <a:rPr lang="cy-GB" dirty="0">
                <a:solidFill>
                  <a:schemeClr val="dk1"/>
                </a:solidFill>
                <a:latin typeface="Calibri" panose="020F0502020204030204" pitchFamily="34" charset="0"/>
                <a:ea typeface="Calibri"/>
                <a:cs typeface="Calibri" panose="020F0502020204030204" pitchFamily="34" charset="0"/>
                <a:sym typeface="Calibri"/>
              </a:rPr>
              <a:t>The learning experiences are interesting and stimulating.</a:t>
            </a:r>
            <a:endParaRPr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Clr>
                <a:schemeClr val="dk1"/>
              </a:buClr>
              <a:buSzPts val="1200"/>
              <a:buFont typeface="Arial"/>
              <a:buChar char="•"/>
            </a:pPr>
            <a:r>
              <a:rPr lang="cy-GB" dirty="0">
                <a:solidFill>
                  <a:schemeClr val="dk1"/>
                </a:solidFill>
                <a:latin typeface="Calibri" panose="020F0502020204030204" pitchFamily="34" charset="0"/>
                <a:ea typeface="Calibri"/>
                <a:cs typeface="Calibri" panose="020F0502020204030204" pitchFamily="34" charset="0"/>
                <a:sym typeface="Calibri"/>
              </a:rPr>
              <a:t>That our teaching and working relationships with our learners inspire enthusiasm and enjoyment for all.</a:t>
            </a:r>
          </a:p>
          <a:p>
            <a:pPr marL="171450" marR="0" lvl="0" indent="-171450" algn="l" rtl="0">
              <a:spcBef>
                <a:spcPts val="0"/>
              </a:spcBef>
              <a:spcAft>
                <a:spcPts val="0"/>
              </a:spcAft>
              <a:buClr>
                <a:schemeClr val="dk1"/>
              </a:buClr>
              <a:buSzPts val="1200"/>
              <a:buFont typeface="Arial"/>
              <a:buChar char="•"/>
            </a:pPr>
            <a:r>
              <a:rPr lang="cy-GB" dirty="0">
                <a:solidFill>
                  <a:schemeClr val="dk1"/>
                </a:solidFill>
                <a:latin typeface="Calibri" panose="020F0502020204030204" pitchFamily="34" charset="0"/>
                <a:cs typeface="Calibri" panose="020F0502020204030204" pitchFamily="34" charset="0"/>
                <a:sym typeface="Calibri"/>
              </a:rPr>
              <a:t>We involve learners within our planning process to create further interest and an ownership over their learning experiences.</a:t>
            </a:r>
            <a:endParaRPr dirty="0">
              <a:latin typeface="Calibri" panose="020F0502020204030204" pitchFamily="34" charset="0"/>
              <a:cs typeface="Calibri" panose="020F0502020204030204" pitchFamily="34" charset="0"/>
            </a:endParaRPr>
          </a:p>
        </p:txBody>
      </p:sp>
      <p:pic>
        <p:nvPicPr>
          <p:cNvPr id="10" name="Picture 9" descr="Graphical user interface, website&#10;&#10;Description automatically generated">
            <a:extLst>
              <a:ext uri="{FF2B5EF4-FFF2-40B4-BE49-F238E27FC236}">
                <a16:creationId xmlns:a16="http://schemas.microsoft.com/office/drawing/2014/main" id="{D3215BF9-91D6-BADA-C482-1EED349C3E7F}"/>
              </a:ext>
            </a:extLst>
          </p:cNvPr>
          <p:cNvPicPr>
            <a:picLocks noChangeAspect="1"/>
          </p:cNvPicPr>
          <p:nvPr/>
        </p:nvPicPr>
        <p:blipFill>
          <a:blip r:embed="rId3"/>
          <a:stretch>
            <a:fillRect/>
          </a:stretch>
        </p:blipFill>
        <p:spPr>
          <a:xfrm>
            <a:off x="4132250" y="1888001"/>
            <a:ext cx="3927500" cy="483765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5"/>
          <p:cNvSpPr/>
          <p:nvPr/>
        </p:nvSpPr>
        <p:spPr>
          <a:xfrm>
            <a:off x="153253" y="177605"/>
            <a:ext cx="11885493" cy="2176966"/>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cy-GB" sz="1600" b="1" dirty="0">
                <a:solidFill>
                  <a:schemeClr val="dk1"/>
                </a:solidFill>
                <a:latin typeface="Calibri"/>
                <a:ea typeface="Calibri"/>
                <a:cs typeface="Calibri"/>
                <a:sym typeface="Calibri"/>
              </a:rPr>
              <a:t>Teaching </a:t>
            </a:r>
            <a:endParaRPr sz="1600" dirty="0">
              <a:solidFill>
                <a:schemeClr val="dk1"/>
              </a:solidFill>
              <a:latin typeface="Calibri"/>
              <a:ea typeface="Calibri"/>
              <a:cs typeface="Calibri"/>
              <a:sym typeface="Calibri"/>
            </a:endParaRPr>
          </a:p>
          <a:p>
            <a:pPr marL="0" marR="0" lvl="0" indent="0" algn="l" rtl="0">
              <a:lnSpc>
                <a:spcPct val="115000"/>
              </a:lnSpc>
              <a:spcBef>
                <a:spcPts val="0"/>
              </a:spcBef>
              <a:spcAft>
                <a:spcPts val="0"/>
              </a:spcAft>
              <a:buNone/>
            </a:pPr>
            <a:r>
              <a:rPr lang="cy-GB" sz="1200" b="1" dirty="0">
                <a:solidFill>
                  <a:schemeClr val="dk1"/>
                </a:solidFill>
                <a:latin typeface="Calibri"/>
                <a:ea typeface="Calibri"/>
                <a:cs typeface="Calibri"/>
                <a:sym typeface="Calibri"/>
              </a:rPr>
              <a:t>Excellent teaching </a:t>
            </a:r>
            <a:r>
              <a:rPr lang="cy-GB" sz="1200" dirty="0">
                <a:solidFill>
                  <a:schemeClr val="dk1"/>
                </a:solidFill>
                <a:latin typeface="Calibri"/>
                <a:ea typeface="Calibri"/>
                <a:cs typeface="Calibri"/>
                <a:sym typeface="Calibri"/>
              </a:rPr>
              <a:t>is essential if we are to realise the  4 purposes, our vision as a school and the requirements of the Curriculum Framework. Ensuring a high- quality learning environment is vitally important to us at Ysgol Rhostyllen, for both learners and practitioners.  Consistency of ethos in every class across the school is of paramount importance for us to ensure a safe and inspiring learning environment so that our learners can take risks, make mistakes confidently and work in an atmosphere of mutual respect and appreciation of everyone’s efforts.</a:t>
            </a:r>
          </a:p>
          <a:p>
            <a:pPr marL="0" marR="0" lvl="0" indent="0" algn="l" rtl="0">
              <a:lnSpc>
                <a:spcPct val="115000"/>
              </a:lnSpc>
              <a:spcBef>
                <a:spcPts val="0"/>
              </a:spcBef>
              <a:spcAft>
                <a:spcPts val="0"/>
              </a:spcAft>
              <a:buNone/>
            </a:pPr>
            <a:endParaRPr lang="cy-GB" sz="1200" dirty="0">
              <a:solidFill>
                <a:schemeClr val="dk1"/>
              </a:solidFill>
              <a:latin typeface="Calibri"/>
              <a:cs typeface="Calibri"/>
              <a:sym typeface="Calibri"/>
            </a:endParaRPr>
          </a:p>
          <a:p>
            <a:pPr marL="0" marR="0" lvl="0" indent="0" algn="l" rtl="0">
              <a:lnSpc>
                <a:spcPct val="115000"/>
              </a:lnSpc>
              <a:spcBef>
                <a:spcPts val="0"/>
              </a:spcBef>
              <a:spcAft>
                <a:spcPts val="0"/>
              </a:spcAft>
              <a:buNone/>
            </a:pPr>
            <a:r>
              <a:rPr lang="cy-GB" sz="1200" dirty="0">
                <a:solidFill>
                  <a:schemeClr val="dk1"/>
                </a:solidFill>
                <a:latin typeface="Calibri"/>
                <a:cs typeface="Calibri"/>
                <a:sym typeface="Calibri"/>
              </a:rPr>
              <a:t>The central focus of the curriculum..........whilst also developing the essential skills of Literacy, Numeracy and Digital Competence. This will be done with a balance of both subject specfic and thematic teaching approaches. Pupils will be encouraged to apply their skills across the curriculum.</a:t>
            </a:r>
            <a:endParaRPr dirty="0"/>
          </a:p>
          <a:p>
            <a:pPr marL="0" marR="0" lvl="0" indent="0" algn="l" rtl="0">
              <a:lnSpc>
                <a:spcPct val="115000"/>
              </a:lnSpc>
              <a:spcBef>
                <a:spcPts val="800"/>
              </a:spcBef>
              <a:spcAft>
                <a:spcPts val="0"/>
              </a:spcAft>
              <a:buNone/>
            </a:pPr>
            <a:r>
              <a:rPr lang="cy-GB" sz="1200" dirty="0">
                <a:solidFill>
                  <a:schemeClr val="dk1"/>
                </a:solidFill>
                <a:latin typeface="Calibri"/>
                <a:ea typeface="Calibri"/>
                <a:cs typeface="Calibri"/>
                <a:sym typeface="Calibri"/>
              </a:rPr>
              <a:t>We constantly reflect upon, share and develop our teaching practices, based on our understanding of the </a:t>
            </a:r>
            <a:r>
              <a:rPr lang="cy-GB" sz="1200" b="1" dirty="0">
                <a:solidFill>
                  <a:schemeClr val="dk1"/>
                </a:solidFill>
                <a:latin typeface="Calibri"/>
                <a:ea typeface="Calibri"/>
                <a:cs typeface="Calibri"/>
                <a:sym typeface="Calibri"/>
              </a:rPr>
              <a:t>12 pedagogical principles</a:t>
            </a:r>
            <a:r>
              <a:rPr lang="cy-GB" sz="1200" dirty="0">
                <a:solidFill>
                  <a:schemeClr val="dk1"/>
                </a:solidFill>
                <a:latin typeface="Calibri"/>
                <a:ea typeface="Calibri"/>
                <a:cs typeface="Calibri"/>
                <a:sym typeface="Calibri"/>
              </a:rPr>
              <a:t> set out in the Curriculum Framework and the practices we find to be successful in our school.</a:t>
            </a:r>
            <a:endParaRPr dirty="0"/>
          </a:p>
        </p:txBody>
      </p:sp>
      <p:graphicFrame>
        <p:nvGraphicFramePr>
          <p:cNvPr id="117" name="Google Shape;117;p5"/>
          <p:cNvGraphicFramePr/>
          <p:nvPr>
            <p:extLst>
              <p:ext uri="{D42A27DB-BD31-4B8C-83A1-F6EECF244321}">
                <p14:modId xmlns:p14="http://schemas.microsoft.com/office/powerpoint/2010/main" val="51727891"/>
              </p:ext>
            </p:extLst>
          </p:nvPr>
        </p:nvGraphicFramePr>
        <p:xfrm>
          <a:off x="3714306" y="2168448"/>
          <a:ext cx="8261525" cy="3160997"/>
        </p:xfrm>
        <a:graphic>
          <a:graphicData uri="http://schemas.openxmlformats.org/drawingml/2006/table">
            <a:tbl>
              <a:tblPr>
                <a:noFill/>
                <a:tableStyleId>{FFC931A3-11D4-43DF-B396-9D90C10F23C0}</a:tableStyleId>
              </a:tblPr>
              <a:tblGrid>
                <a:gridCol w="2065200">
                  <a:extLst>
                    <a:ext uri="{9D8B030D-6E8A-4147-A177-3AD203B41FA5}">
                      <a16:colId xmlns:a16="http://schemas.microsoft.com/office/drawing/2014/main" val="20000"/>
                    </a:ext>
                  </a:extLst>
                </a:gridCol>
                <a:gridCol w="2065200">
                  <a:extLst>
                    <a:ext uri="{9D8B030D-6E8A-4147-A177-3AD203B41FA5}">
                      <a16:colId xmlns:a16="http://schemas.microsoft.com/office/drawing/2014/main" val="20001"/>
                    </a:ext>
                  </a:extLst>
                </a:gridCol>
                <a:gridCol w="2065200">
                  <a:extLst>
                    <a:ext uri="{9D8B030D-6E8A-4147-A177-3AD203B41FA5}">
                      <a16:colId xmlns:a16="http://schemas.microsoft.com/office/drawing/2014/main" val="20002"/>
                    </a:ext>
                  </a:extLst>
                </a:gridCol>
                <a:gridCol w="2065925">
                  <a:extLst>
                    <a:ext uri="{9D8B030D-6E8A-4147-A177-3AD203B41FA5}">
                      <a16:colId xmlns:a16="http://schemas.microsoft.com/office/drawing/2014/main" val="20003"/>
                    </a:ext>
                  </a:extLst>
                </a:gridCol>
              </a:tblGrid>
              <a:tr h="258450">
                <a:tc gridSpan="4">
                  <a:txBody>
                    <a:bodyPr/>
                    <a:lstStyle/>
                    <a:p>
                      <a:pPr marL="0" marR="0" lvl="0" indent="0" algn="ctr" rtl="0">
                        <a:lnSpc>
                          <a:spcPct val="115000"/>
                        </a:lnSpc>
                        <a:spcBef>
                          <a:spcPts val="0"/>
                        </a:spcBef>
                        <a:spcAft>
                          <a:spcPts val="0"/>
                        </a:spcAft>
                        <a:buNone/>
                      </a:pPr>
                      <a:r>
                        <a:rPr lang="cy-GB" sz="1600" b="1" u="none" strike="noStrike" cap="none">
                          <a:latin typeface="Calibri"/>
                          <a:ea typeface="Calibri"/>
                          <a:cs typeface="Calibri"/>
                          <a:sym typeface="Calibri"/>
                        </a:rPr>
                        <a:t>The 12 Pedagogical Principles  </a:t>
                      </a:r>
                      <a:endParaRPr sz="1050" u="none" strike="noStrike" cap="none">
                        <a:latin typeface="Calibri"/>
                        <a:ea typeface="Calibri"/>
                        <a:cs typeface="Calibri"/>
                        <a:sym typeface="Calibri"/>
                      </a:endParaRPr>
                    </a:p>
                  </a:txBody>
                  <a:tcPr marL="114300" marR="11430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CC2E5"/>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928925">
                <a:tc>
                  <a:txBody>
                    <a:bodyPr/>
                    <a:lstStyle/>
                    <a:p>
                      <a:pPr marL="0" marR="0" lvl="0" indent="0" algn="l" rtl="0">
                        <a:spcBef>
                          <a:spcPts val="0"/>
                        </a:spcBef>
                        <a:spcAft>
                          <a:spcPts val="0"/>
                        </a:spcAft>
                        <a:buNone/>
                      </a:pPr>
                      <a:r>
                        <a:rPr lang="cy-GB" sz="1200" u="none" strike="noStrike" cap="none">
                          <a:solidFill>
                            <a:srgbClr val="000000"/>
                          </a:solidFill>
                          <a:latin typeface="Calibri"/>
                          <a:ea typeface="Calibri"/>
                          <a:cs typeface="Calibri"/>
                          <a:sym typeface="Calibri"/>
                        </a:rPr>
                        <a:t>1. Focus on achieving the 4 purposes  </a:t>
                      </a:r>
                      <a:endParaRPr sz="12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tc>
                  <a:txBody>
                    <a:bodyPr/>
                    <a:lstStyle/>
                    <a:p>
                      <a:pPr marL="0" marR="0" lvl="0" indent="0" algn="l" rtl="0">
                        <a:spcBef>
                          <a:spcPts val="0"/>
                        </a:spcBef>
                        <a:spcAft>
                          <a:spcPts val="0"/>
                        </a:spcAft>
                        <a:buNone/>
                      </a:pPr>
                      <a:r>
                        <a:rPr lang="cy-GB" sz="1200" u="none" strike="noStrike" cap="none">
                          <a:solidFill>
                            <a:srgbClr val="000000"/>
                          </a:solidFill>
                          <a:latin typeface="Calibri"/>
                          <a:ea typeface="Calibri"/>
                          <a:cs typeface="Calibri"/>
                          <a:sym typeface="Calibri"/>
                        </a:rPr>
                        <a:t>2. Challenge learners and emphasise the importance of continuous effort. </a:t>
                      </a:r>
                      <a:endParaRPr/>
                    </a:p>
                    <a:p>
                      <a:pPr marL="0" marR="0" lvl="0" indent="0" algn="l" rtl="0">
                        <a:spcBef>
                          <a:spcPts val="0"/>
                        </a:spcBef>
                        <a:spcAft>
                          <a:spcPts val="0"/>
                        </a:spcAft>
                        <a:buNone/>
                      </a:pPr>
                      <a:r>
                        <a:rPr lang="cy-GB" sz="1200" u="none" strike="noStrike" cap="none">
                          <a:solidFill>
                            <a:srgbClr val="000000"/>
                          </a:solidFill>
                          <a:latin typeface="Calibri"/>
                          <a:ea typeface="Calibri"/>
                          <a:cs typeface="Calibri"/>
                          <a:sym typeface="Calibri"/>
                        </a:rPr>
                        <a:t> Convey high, achievable expectations </a:t>
                      </a:r>
                      <a:endParaRPr sz="12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tc>
                  <a:txBody>
                    <a:bodyPr/>
                    <a:lstStyle/>
                    <a:p>
                      <a:pPr marL="0" marR="0" lvl="0" indent="0" algn="l" rtl="0">
                        <a:spcBef>
                          <a:spcPts val="0"/>
                        </a:spcBef>
                        <a:spcAft>
                          <a:spcPts val="0"/>
                        </a:spcAft>
                        <a:buNone/>
                      </a:pPr>
                      <a:r>
                        <a:rPr lang="cy-GB" sz="1200" u="none" strike="noStrike" cap="none">
                          <a:solidFill>
                            <a:srgbClr val="000000"/>
                          </a:solidFill>
                          <a:latin typeface="Calibri"/>
                          <a:ea typeface="Calibri"/>
                          <a:cs typeface="Calibri"/>
                          <a:sym typeface="Calibri"/>
                        </a:rPr>
                        <a:t>3. Use a range of teaching methods  </a:t>
                      </a:r>
                      <a:endParaRPr sz="12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tc>
                  <a:txBody>
                    <a:bodyPr/>
                    <a:lstStyle/>
                    <a:p>
                      <a:pPr marL="0" marR="0" lvl="0" indent="0" algn="l" rtl="0">
                        <a:spcBef>
                          <a:spcPts val="0"/>
                        </a:spcBef>
                        <a:spcAft>
                          <a:spcPts val="0"/>
                        </a:spcAft>
                        <a:buNone/>
                      </a:pPr>
                      <a:r>
                        <a:rPr lang="cy-GB" sz="1200" u="none" strike="noStrike" cap="none">
                          <a:solidFill>
                            <a:srgbClr val="000000"/>
                          </a:solidFill>
                          <a:latin typeface="Calibri"/>
                          <a:ea typeface="Calibri"/>
                          <a:cs typeface="Calibri"/>
                          <a:sym typeface="Calibri"/>
                        </a:rPr>
                        <a:t>4.  Develop problem solving skills, creative skills and the ability to think creatively.</a:t>
                      </a:r>
                      <a:endParaRPr sz="1200" u="none" strike="noStrike" cap="none">
                        <a:latin typeface="Calibri"/>
                        <a:ea typeface="Calibri"/>
                        <a:cs typeface="Calibri"/>
                        <a:sym typeface="Calibri"/>
                      </a:endParaRPr>
                    </a:p>
                    <a:p>
                      <a:pPr marL="0" marR="0" lvl="0" indent="0" algn="l" rtl="0">
                        <a:spcBef>
                          <a:spcPts val="0"/>
                        </a:spcBef>
                        <a:spcAft>
                          <a:spcPts val="0"/>
                        </a:spcAft>
                        <a:buNone/>
                      </a:pPr>
                      <a:r>
                        <a:rPr lang="cy-GB" sz="1200" u="none" strike="noStrike" cap="none">
                          <a:latin typeface="Calibri"/>
                          <a:ea typeface="Calibri"/>
                          <a:cs typeface="Calibri"/>
                          <a:sym typeface="Calibri"/>
                        </a:rPr>
                        <a:t>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extLst>
                  <a:ext uri="{0D108BD9-81ED-4DB2-BD59-A6C34878D82A}">
                    <a16:rowId xmlns:a16="http://schemas.microsoft.com/office/drawing/2014/main" val="10001"/>
                  </a:ext>
                </a:extLst>
              </a:tr>
              <a:tr h="928925">
                <a:tc>
                  <a:txBody>
                    <a:bodyPr/>
                    <a:lstStyle/>
                    <a:p>
                      <a:pPr marL="0" marR="0" lvl="0" indent="0" algn="l" rtl="0">
                        <a:lnSpc>
                          <a:spcPct val="115000"/>
                        </a:lnSpc>
                        <a:spcBef>
                          <a:spcPts val="0"/>
                        </a:spcBef>
                        <a:spcAft>
                          <a:spcPts val="0"/>
                        </a:spcAft>
                        <a:buNone/>
                      </a:pPr>
                      <a:r>
                        <a:rPr lang="cy-GB" sz="1200" u="none" strike="noStrike" cap="none">
                          <a:solidFill>
                            <a:srgbClr val="000000"/>
                          </a:solidFill>
                          <a:latin typeface="Calibri"/>
                          <a:ea typeface="Calibri"/>
                          <a:cs typeface="Calibri"/>
                          <a:sym typeface="Calibri"/>
                        </a:rPr>
                        <a:t>5. Building on prior knowledge and experience. </a:t>
                      </a:r>
                      <a:endParaRPr sz="1200" u="none" strike="noStrike" cap="none">
                        <a:latin typeface="Calibri"/>
                        <a:ea typeface="Calibri"/>
                        <a:cs typeface="Calibri"/>
                        <a:sym typeface="Calibri"/>
                      </a:endParaRPr>
                    </a:p>
                    <a:p>
                      <a:pPr marL="0" marR="0" lvl="0" indent="0" algn="l" rtl="0">
                        <a:lnSpc>
                          <a:spcPct val="115000"/>
                        </a:lnSpc>
                        <a:spcBef>
                          <a:spcPts val="0"/>
                        </a:spcBef>
                        <a:spcAft>
                          <a:spcPts val="0"/>
                        </a:spcAft>
                        <a:buNone/>
                      </a:pPr>
                      <a:r>
                        <a:rPr lang="cy-GB" sz="1200" u="none" strike="noStrike" cap="none">
                          <a:solidFill>
                            <a:srgbClr val="000000"/>
                          </a:solidFill>
                          <a:latin typeface="Calibri"/>
                          <a:ea typeface="Calibri"/>
                          <a:cs typeface="Calibri"/>
                          <a:sym typeface="Calibri"/>
                        </a:rPr>
                        <a:t>Engage interest.</a:t>
                      </a:r>
                      <a:endParaRPr sz="1200" u="none" strike="noStrike" cap="none">
                        <a:latin typeface="Calibri"/>
                        <a:ea typeface="Calibri"/>
                        <a:cs typeface="Calibri"/>
                        <a:sym typeface="Calibri"/>
                      </a:endParaRPr>
                    </a:p>
                    <a:p>
                      <a:pPr marL="0" marR="0" lvl="0" indent="0" algn="l" rtl="0">
                        <a:lnSpc>
                          <a:spcPct val="115000"/>
                        </a:lnSpc>
                        <a:spcBef>
                          <a:spcPts val="0"/>
                        </a:spcBef>
                        <a:spcAft>
                          <a:spcPts val="0"/>
                        </a:spcAft>
                        <a:buNone/>
                      </a:pPr>
                      <a:endParaRPr sz="12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tc>
                  <a:txBody>
                    <a:bodyPr/>
                    <a:lstStyle/>
                    <a:p>
                      <a:pPr marL="0" marR="0" lvl="0" indent="0" algn="l" rtl="0">
                        <a:lnSpc>
                          <a:spcPct val="115000"/>
                        </a:lnSpc>
                        <a:spcBef>
                          <a:spcPts val="0"/>
                        </a:spcBef>
                        <a:spcAft>
                          <a:spcPts val="0"/>
                        </a:spcAft>
                        <a:buNone/>
                      </a:pPr>
                      <a:r>
                        <a:rPr lang="cy-GB" sz="1200" u="none" strike="noStrike" cap="none">
                          <a:solidFill>
                            <a:srgbClr val="000000"/>
                          </a:solidFill>
                          <a:latin typeface="Calibri"/>
                          <a:ea typeface="Calibri"/>
                          <a:cs typeface="Calibri"/>
                          <a:sym typeface="Calibri"/>
                        </a:rPr>
                        <a:t>6. Creating authentic contexts</a:t>
                      </a:r>
                      <a:endParaRPr sz="12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tc>
                  <a:txBody>
                    <a:bodyPr/>
                    <a:lstStyle/>
                    <a:p>
                      <a:pPr marL="0" marR="0" lvl="0" indent="0" algn="l" rtl="0">
                        <a:lnSpc>
                          <a:spcPct val="115000"/>
                        </a:lnSpc>
                        <a:spcBef>
                          <a:spcPts val="0"/>
                        </a:spcBef>
                        <a:spcAft>
                          <a:spcPts val="0"/>
                        </a:spcAft>
                        <a:buNone/>
                      </a:pPr>
                      <a:r>
                        <a:rPr lang="cy-GB" sz="1200" u="none" strike="noStrike" cap="none">
                          <a:solidFill>
                            <a:srgbClr val="000000"/>
                          </a:solidFill>
                          <a:latin typeface="Calibri"/>
                          <a:ea typeface="Calibri"/>
                          <a:cs typeface="Calibri"/>
                          <a:sym typeface="Calibri"/>
                        </a:rPr>
                        <a:t>7. Implementing formative assessment principles </a:t>
                      </a:r>
                      <a:endParaRPr sz="12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tc>
                  <a:txBody>
                    <a:bodyPr/>
                    <a:lstStyle/>
                    <a:p>
                      <a:pPr marL="0" marR="0" lvl="0" indent="0" algn="l" rtl="0">
                        <a:lnSpc>
                          <a:spcPct val="115000"/>
                        </a:lnSpc>
                        <a:spcBef>
                          <a:spcPts val="0"/>
                        </a:spcBef>
                        <a:spcAft>
                          <a:spcPts val="0"/>
                        </a:spcAft>
                        <a:buNone/>
                      </a:pPr>
                      <a:r>
                        <a:rPr lang="cy-GB" sz="1200" u="none" strike="noStrike" cap="none">
                          <a:solidFill>
                            <a:srgbClr val="000000"/>
                          </a:solidFill>
                          <a:latin typeface="Calibri"/>
                          <a:ea typeface="Calibri"/>
                          <a:cs typeface="Calibri"/>
                          <a:sym typeface="Calibri"/>
                        </a:rPr>
                        <a:t>8. Extend within and across the Areas of Learning </a:t>
                      </a:r>
                      <a:endParaRPr sz="12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extLst>
                  <a:ext uri="{0D108BD9-81ED-4DB2-BD59-A6C34878D82A}">
                    <a16:rowId xmlns:a16="http://schemas.microsoft.com/office/drawing/2014/main" val="10002"/>
                  </a:ext>
                </a:extLst>
              </a:tr>
              <a:tr h="928925">
                <a:tc>
                  <a:txBody>
                    <a:bodyPr/>
                    <a:lstStyle/>
                    <a:p>
                      <a:pPr marL="0" marR="0" lvl="0" indent="0" algn="l" rtl="0">
                        <a:lnSpc>
                          <a:spcPct val="115000"/>
                        </a:lnSpc>
                        <a:spcBef>
                          <a:spcPts val="0"/>
                        </a:spcBef>
                        <a:spcAft>
                          <a:spcPts val="0"/>
                        </a:spcAft>
                        <a:buNone/>
                      </a:pPr>
                      <a:r>
                        <a:rPr lang="cy-GB" sz="1200" u="none" strike="noStrike" cap="none">
                          <a:solidFill>
                            <a:srgbClr val="000000"/>
                          </a:solidFill>
                          <a:latin typeface="Calibri"/>
                          <a:ea typeface="Calibri"/>
                          <a:cs typeface="Calibri"/>
                          <a:sym typeface="Calibri"/>
                        </a:rPr>
                        <a:t>9. Reinforcing and practicing cross-curricular skills - literacy, numeracy and digital competence </a:t>
                      </a:r>
                      <a:endParaRPr sz="12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tc>
                  <a:txBody>
                    <a:bodyPr/>
                    <a:lstStyle/>
                    <a:p>
                      <a:pPr marL="0" marR="0" lvl="0" indent="0" algn="l" rtl="0">
                        <a:lnSpc>
                          <a:spcPct val="115000"/>
                        </a:lnSpc>
                        <a:spcBef>
                          <a:spcPts val="0"/>
                        </a:spcBef>
                        <a:spcAft>
                          <a:spcPts val="0"/>
                        </a:spcAft>
                        <a:buNone/>
                      </a:pPr>
                      <a:r>
                        <a:rPr lang="cy-GB" sz="1200" u="none" strike="noStrike" cap="none">
                          <a:solidFill>
                            <a:srgbClr val="000000"/>
                          </a:solidFill>
                          <a:latin typeface="Calibri"/>
                          <a:ea typeface="Calibri"/>
                          <a:cs typeface="Calibri"/>
                          <a:sym typeface="Calibri"/>
                        </a:rPr>
                        <a:t>10.Develop learners to take increased responsibility for their own learning and to develop as independent learners.</a:t>
                      </a:r>
                      <a:endParaRPr sz="12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tc>
                  <a:txBody>
                    <a:bodyPr/>
                    <a:lstStyle/>
                    <a:p>
                      <a:pPr marL="0" marR="0" lvl="0" indent="0" algn="l" rtl="0">
                        <a:lnSpc>
                          <a:spcPct val="115000"/>
                        </a:lnSpc>
                        <a:spcBef>
                          <a:spcPts val="0"/>
                        </a:spcBef>
                        <a:spcAft>
                          <a:spcPts val="0"/>
                        </a:spcAft>
                        <a:buNone/>
                      </a:pPr>
                      <a:r>
                        <a:rPr lang="cy-GB" sz="1200" u="none" strike="noStrike" cap="none">
                          <a:solidFill>
                            <a:srgbClr val="000000"/>
                          </a:solidFill>
                          <a:latin typeface="Calibri"/>
                          <a:ea typeface="Calibri"/>
                          <a:cs typeface="Calibri"/>
                          <a:sym typeface="Calibri"/>
                        </a:rPr>
                        <a:t>11.Promote social and emotional development and positive relationships</a:t>
                      </a:r>
                      <a:endParaRPr sz="12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tc>
                  <a:txBody>
                    <a:bodyPr/>
                    <a:lstStyle/>
                    <a:p>
                      <a:pPr marL="0" marR="0" lvl="0" indent="0" algn="l" rtl="0">
                        <a:lnSpc>
                          <a:spcPct val="115000"/>
                        </a:lnSpc>
                        <a:spcBef>
                          <a:spcPts val="0"/>
                        </a:spcBef>
                        <a:spcAft>
                          <a:spcPts val="0"/>
                        </a:spcAft>
                        <a:buNone/>
                      </a:pPr>
                      <a:r>
                        <a:rPr lang="cy-GB" sz="1200" u="none" strike="noStrike" cap="none" dirty="0">
                          <a:solidFill>
                            <a:srgbClr val="000000"/>
                          </a:solidFill>
                          <a:latin typeface="Calibri"/>
                          <a:ea typeface="Calibri"/>
                          <a:cs typeface="Calibri"/>
                          <a:sym typeface="Calibri"/>
                        </a:rPr>
                        <a:t>12.Promote collaboration</a:t>
                      </a:r>
                      <a:endParaRPr sz="1200" u="none" strike="noStrike" cap="none" dirty="0">
                        <a:latin typeface="Calibri"/>
                        <a:ea typeface="Calibri"/>
                        <a:cs typeface="Calibri"/>
                        <a:sym typeface="Calibri"/>
                      </a:endParaRPr>
                    </a:p>
                    <a:p>
                      <a:pPr marL="0" marR="0" lvl="0" indent="0" algn="l" rtl="0">
                        <a:lnSpc>
                          <a:spcPct val="115000"/>
                        </a:lnSpc>
                        <a:spcBef>
                          <a:spcPts val="0"/>
                        </a:spcBef>
                        <a:spcAft>
                          <a:spcPts val="0"/>
                        </a:spcAft>
                        <a:buNone/>
                      </a:pPr>
                      <a:r>
                        <a:rPr lang="cy-GB" sz="1200" u="none" strike="noStrike" cap="none" dirty="0">
                          <a:solidFill>
                            <a:srgbClr val="000000"/>
                          </a:solidFill>
                          <a:latin typeface="Calibri"/>
                          <a:ea typeface="Calibri"/>
                          <a:cs typeface="Calibri"/>
                          <a:sym typeface="Calibri"/>
                        </a:rPr>
                        <a:t> </a:t>
                      </a:r>
                      <a:endParaRPr sz="1200" u="none" strike="noStrike" cap="none" dirty="0">
                        <a:latin typeface="Calibri"/>
                        <a:ea typeface="Calibri"/>
                        <a:cs typeface="Calibri"/>
                        <a:sym typeface="Calibri"/>
                      </a:endParaRPr>
                    </a:p>
                    <a:p>
                      <a:pPr marL="0" marR="0" lvl="0" indent="0" algn="l" rtl="0">
                        <a:lnSpc>
                          <a:spcPct val="115000"/>
                        </a:lnSpc>
                        <a:spcBef>
                          <a:spcPts val="0"/>
                        </a:spcBef>
                        <a:spcAft>
                          <a:spcPts val="0"/>
                        </a:spcAft>
                        <a:buNone/>
                      </a:pPr>
                      <a:r>
                        <a:rPr lang="cy-GB" sz="1200"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p>
                      <a:pPr marL="0" marR="0" lvl="0" indent="0" algn="l" rtl="0">
                        <a:lnSpc>
                          <a:spcPct val="115000"/>
                        </a:lnSpc>
                        <a:spcBef>
                          <a:spcPts val="0"/>
                        </a:spcBef>
                        <a:spcAft>
                          <a:spcPts val="0"/>
                        </a:spcAft>
                        <a:buNone/>
                      </a:pPr>
                      <a:r>
                        <a:rPr lang="cy-GB" sz="1200"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p>
                      <a:pPr marL="0" marR="0" lvl="0" indent="0" algn="l" rtl="0">
                        <a:lnSpc>
                          <a:spcPct val="115000"/>
                        </a:lnSpc>
                        <a:spcBef>
                          <a:spcPts val="0"/>
                        </a:spcBef>
                        <a:spcAft>
                          <a:spcPts val="0"/>
                        </a:spcAft>
                        <a:buNone/>
                      </a:pPr>
                      <a:r>
                        <a:rPr lang="cy-GB" sz="1200" u="none" strike="noStrike" cap="none" dirty="0">
                          <a:latin typeface="Calibri"/>
                          <a:ea typeface="Calibri"/>
                          <a:cs typeface="Calibri"/>
                          <a:sym typeface="Calibri"/>
                        </a:rPr>
                        <a:t> </a:t>
                      </a:r>
                      <a:endParaRPr sz="1200"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extLst>
                  <a:ext uri="{0D108BD9-81ED-4DB2-BD59-A6C34878D82A}">
                    <a16:rowId xmlns:a16="http://schemas.microsoft.com/office/drawing/2014/main" val="10003"/>
                  </a:ext>
                </a:extLst>
              </a:tr>
            </a:tbl>
          </a:graphicData>
        </a:graphic>
      </p:graphicFrame>
      <p:sp>
        <p:nvSpPr>
          <p:cNvPr id="118" name="Google Shape;118;p5"/>
          <p:cNvSpPr/>
          <p:nvPr/>
        </p:nvSpPr>
        <p:spPr>
          <a:xfrm>
            <a:off x="3714306" y="5480066"/>
            <a:ext cx="8261498"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cy-GB" sz="1200" dirty="0">
                <a:solidFill>
                  <a:schemeClr val="dk1"/>
                </a:solidFill>
                <a:latin typeface="Calibri"/>
                <a:ea typeface="Calibri"/>
                <a:cs typeface="Calibri"/>
                <a:sym typeface="Calibri"/>
              </a:rPr>
              <a:t>As we evolve the Curriculum for Wales in  Ysgol Rhostyllen, experimenting and innovating confidently as practitioners is very  important to us and we shall collaborate closely within the school and across the cluster to ensure the highest possible quality of learning experiences and teaching for our learners. </a:t>
            </a:r>
            <a:endParaRPr sz="1200" dirty="0">
              <a:solidFill>
                <a:schemeClr val="dk1"/>
              </a:solidFill>
              <a:latin typeface="Calibri"/>
              <a:ea typeface="Calibri"/>
              <a:cs typeface="Calibri"/>
              <a:sym typeface="Calibri"/>
            </a:endParaRPr>
          </a:p>
          <a:p>
            <a:pPr marL="0" marR="0" lvl="0" indent="0" algn="l" rtl="0">
              <a:spcBef>
                <a:spcPts val="0"/>
              </a:spcBef>
              <a:spcAft>
                <a:spcPts val="0"/>
              </a:spcAft>
              <a:buNone/>
            </a:pPr>
            <a:endParaRPr sz="1200" dirty="0">
              <a:solidFill>
                <a:schemeClr val="dk1"/>
              </a:solidFill>
              <a:latin typeface="Calibri"/>
              <a:ea typeface="Calibri"/>
              <a:cs typeface="Calibri"/>
              <a:sym typeface="Calibri"/>
            </a:endParaRPr>
          </a:p>
          <a:p>
            <a:pPr marL="0" marR="0" lvl="0" indent="0" algn="l" rtl="0">
              <a:spcBef>
                <a:spcPts val="0"/>
              </a:spcBef>
              <a:spcAft>
                <a:spcPts val="0"/>
              </a:spcAft>
              <a:buNone/>
            </a:pPr>
            <a:r>
              <a:rPr lang="cy-GB" sz="1200" dirty="0">
                <a:solidFill>
                  <a:schemeClr val="dk1"/>
                </a:solidFill>
                <a:latin typeface="Calibri"/>
                <a:ea typeface="Calibri"/>
                <a:cs typeface="Calibri"/>
                <a:sym typeface="Calibri"/>
              </a:rPr>
              <a:t>The school is a learning organization. This means that we constantly research and learn about effective teaching and value professional learning and research-based practice to develop and improve our teaching skills.</a:t>
            </a:r>
            <a:endParaRPr sz="1200" dirty="0">
              <a:solidFill>
                <a:schemeClr val="dk1"/>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2BD895E6-B428-BF0C-1D8F-CEC8C7610904}"/>
              </a:ext>
            </a:extLst>
          </p:cNvPr>
          <p:cNvPicPr>
            <a:picLocks noChangeAspect="1"/>
          </p:cNvPicPr>
          <p:nvPr/>
        </p:nvPicPr>
        <p:blipFill>
          <a:blip r:embed="rId3"/>
          <a:stretch>
            <a:fillRect/>
          </a:stretch>
        </p:blipFill>
        <p:spPr>
          <a:xfrm>
            <a:off x="108161" y="2998382"/>
            <a:ext cx="3543230" cy="2647507"/>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9"/>
          <p:cNvSpPr/>
          <p:nvPr/>
        </p:nvSpPr>
        <p:spPr>
          <a:xfrm>
            <a:off x="356116" y="237180"/>
            <a:ext cx="11479767"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cy-GB" sz="1400">
                <a:solidFill>
                  <a:schemeClr val="dk1"/>
                </a:solidFill>
                <a:latin typeface="Calibri"/>
                <a:ea typeface="Calibri"/>
                <a:cs typeface="Calibri"/>
                <a:sym typeface="Calibri"/>
              </a:rPr>
              <a:t>The Curriculum for Wales gives us the freedom to design our own content based on:</a:t>
            </a:r>
            <a:endParaRPr/>
          </a:p>
          <a:p>
            <a:pPr marL="0" marR="0" lvl="0" indent="0" algn="l" rtl="0">
              <a:spcBef>
                <a:spcPts val="0"/>
              </a:spcBef>
              <a:spcAft>
                <a:spcPts val="0"/>
              </a:spcAft>
              <a:buNone/>
            </a:pPr>
            <a:r>
              <a:rPr lang="cy-GB" sz="1400">
                <a:solidFill>
                  <a:schemeClr val="dk1"/>
                </a:solidFill>
                <a:latin typeface="Calibri"/>
                <a:ea typeface="Calibri"/>
                <a:cs typeface="Calibri"/>
                <a:sym typeface="Calibri"/>
              </a:rPr>
              <a:t>• 6 Areas of Learning and Experience and their What Matters Statements </a:t>
            </a:r>
            <a:endParaRPr/>
          </a:p>
          <a:p>
            <a:pPr marL="0" marR="0" lvl="0" indent="0" algn="l" rtl="0">
              <a:spcBef>
                <a:spcPts val="0"/>
              </a:spcBef>
              <a:spcAft>
                <a:spcPts val="0"/>
              </a:spcAft>
              <a:buNone/>
            </a:pPr>
            <a:r>
              <a:rPr lang="cy-GB" sz="1400">
                <a:solidFill>
                  <a:schemeClr val="dk1"/>
                </a:solidFill>
                <a:latin typeface="Calibri"/>
                <a:ea typeface="Calibri"/>
                <a:cs typeface="Calibri"/>
                <a:sym typeface="Calibri"/>
              </a:rPr>
              <a:t>• Cross Curricular Skills Development</a:t>
            </a:r>
            <a:endParaRPr/>
          </a:p>
          <a:p>
            <a:pPr marL="0" marR="0" lvl="0" indent="0" algn="l" rtl="0">
              <a:spcBef>
                <a:spcPts val="0"/>
              </a:spcBef>
              <a:spcAft>
                <a:spcPts val="0"/>
              </a:spcAft>
              <a:buNone/>
            </a:pPr>
            <a:r>
              <a:rPr lang="cy-GB" sz="1400">
                <a:solidFill>
                  <a:schemeClr val="dk1"/>
                </a:solidFill>
                <a:latin typeface="Calibri"/>
                <a:ea typeface="Calibri"/>
                <a:cs typeface="Calibri"/>
                <a:sym typeface="Calibri"/>
              </a:rPr>
              <a:t>• 5 Cross-Cutting Themes</a:t>
            </a:r>
            <a:endParaRPr/>
          </a:p>
        </p:txBody>
      </p:sp>
      <p:graphicFrame>
        <p:nvGraphicFramePr>
          <p:cNvPr id="156" name="Google Shape;156;p9"/>
          <p:cNvGraphicFramePr/>
          <p:nvPr>
            <p:extLst>
              <p:ext uri="{D42A27DB-BD31-4B8C-83A1-F6EECF244321}">
                <p14:modId xmlns:p14="http://schemas.microsoft.com/office/powerpoint/2010/main" val="3577965879"/>
              </p:ext>
            </p:extLst>
          </p:nvPr>
        </p:nvGraphicFramePr>
        <p:xfrm>
          <a:off x="356116" y="1262764"/>
          <a:ext cx="11594050" cy="4680021"/>
        </p:xfrm>
        <a:graphic>
          <a:graphicData uri="http://schemas.openxmlformats.org/drawingml/2006/table">
            <a:tbl>
              <a:tblPr>
                <a:noFill/>
                <a:tableStyleId>{FFC931A3-11D4-43DF-B396-9D90C10F23C0}</a:tableStyleId>
              </a:tblPr>
              <a:tblGrid>
                <a:gridCol w="1932350">
                  <a:extLst>
                    <a:ext uri="{9D8B030D-6E8A-4147-A177-3AD203B41FA5}">
                      <a16:colId xmlns:a16="http://schemas.microsoft.com/office/drawing/2014/main" val="20000"/>
                    </a:ext>
                  </a:extLst>
                </a:gridCol>
                <a:gridCol w="386475">
                  <a:extLst>
                    <a:ext uri="{9D8B030D-6E8A-4147-A177-3AD203B41FA5}">
                      <a16:colId xmlns:a16="http://schemas.microsoft.com/office/drawing/2014/main" val="20001"/>
                    </a:ext>
                  </a:extLst>
                </a:gridCol>
                <a:gridCol w="1545875">
                  <a:extLst>
                    <a:ext uri="{9D8B030D-6E8A-4147-A177-3AD203B41FA5}">
                      <a16:colId xmlns:a16="http://schemas.microsoft.com/office/drawing/2014/main" val="20002"/>
                    </a:ext>
                  </a:extLst>
                </a:gridCol>
                <a:gridCol w="772925">
                  <a:extLst>
                    <a:ext uri="{9D8B030D-6E8A-4147-A177-3AD203B41FA5}">
                      <a16:colId xmlns:a16="http://schemas.microsoft.com/office/drawing/2014/main" val="20003"/>
                    </a:ext>
                  </a:extLst>
                </a:gridCol>
                <a:gridCol w="1159400">
                  <a:extLst>
                    <a:ext uri="{9D8B030D-6E8A-4147-A177-3AD203B41FA5}">
                      <a16:colId xmlns:a16="http://schemas.microsoft.com/office/drawing/2014/main" val="20004"/>
                    </a:ext>
                  </a:extLst>
                </a:gridCol>
                <a:gridCol w="1159400">
                  <a:extLst>
                    <a:ext uri="{9D8B030D-6E8A-4147-A177-3AD203B41FA5}">
                      <a16:colId xmlns:a16="http://schemas.microsoft.com/office/drawing/2014/main" val="20005"/>
                    </a:ext>
                  </a:extLst>
                </a:gridCol>
                <a:gridCol w="772925">
                  <a:extLst>
                    <a:ext uri="{9D8B030D-6E8A-4147-A177-3AD203B41FA5}">
                      <a16:colId xmlns:a16="http://schemas.microsoft.com/office/drawing/2014/main" val="20006"/>
                    </a:ext>
                  </a:extLst>
                </a:gridCol>
                <a:gridCol w="1545875">
                  <a:extLst>
                    <a:ext uri="{9D8B030D-6E8A-4147-A177-3AD203B41FA5}">
                      <a16:colId xmlns:a16="http://schemas.microsoft.com/office/drawing/2014/main" val="20007"/>
                    </a:ext>
                  </a:extLst>
                </a:gridCol>
                <a:gridCol w="386475">
                  <a:extLst>
                    <a:ext uri="{9D8B030D-6E8A-4147-A177-3AD203B41FA5}">
                      <a16:colId xmlns:a16="http://schemas.microsoft.com/office/drawing/2014/main" val="20008"/>
                    </a:ext>
                  </a:extLst>
                </a:gridCol>
                <a:gridCol w="1932350">
                  <a:extLst>
                    <a:ext uri="{9D8B030D-6E8A-4147-A177-3AD203B41FA5}">
                      <a16:colId xmlns:a16="http://schemas.microsoft.com/office/drawing/2014/main" val="20009"/>
                    </a:ext>
                  </a:extLst>
                </a:gridCol>
              </a:tblGrid>
              <a:tr h="111625">
                <a:tc gridSpan="10">
                  <a:txBody>
                    <a:bodyPr/>
                    <a:lstStyle/>
                    <a:p>
                      <a:pPr marL="0" marR="0" lvl="0" indent="0" algn="ctr" rtl="0">
                        <a:lnSpc>
                          <a:spcPct val="115000"/>
                        </a:lnSpc>
                        <a:spcBef>
                          <a:spcPts val="0"/>
                        </a:spcBef>
                        <a:spcAft>
                          <a:spcPts val="0"/>
                        </a:spcAft>
                        <a:buNone/>
                      </a:pPr>
                      <a:r>
                        <a:rPr lang="cy-GB" sz="1600" b="1" u="none" strike="noStrike" cap="none">
                          <a:latin typeface="Calibri"/>
                          <a:ea typeface="Calibri"/>
                          <a:cs typeface="Calibri"/>
                          <a:sym typeface="Calibri"/>
                        </a:rPr>
                        <a:t>The 6 Areas of Learning and Experience</a:t>
                      </a:r>
                      <a:endParaRPr sz="1600" u="none" strike="noStrike" cap="none">
                        <a:latin typeface="Calibri"/>
                        <a:ea typeface="Calibri"/>
                        <a:cs typeface="Calibri"/>
                        <a:sym typeface="Calibri"/>
                      </a:endParaRPr>
                    </a:p>
                  </a:txBody>
                  <a:tcPr marL="48550" marR="485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CC2E5"/>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615625">
                <a:tc>
                  <a:txBody>
                    <a:bodyPr/>
                    <a:lstStyle/>
                    <a:p>
                      <a:pPr marL="0" marR="0" lvl="0" indent="0" algn="ctr" rtl="0">
                        <a:spcBef>
                          <a:spcPts val="0"/>
                        </a:spcBef>
                        <a:spcAft>
                          <a:spcPts val="0"/>
                        </a:spcAft>
                        <a:buNone/>
                      </a:pPr>
                      <a:endParaRPr sz="1100" b="1" u="none" strike="noStrike" cap="none">
                        <a:latin typeface="Calibri"/>
                        <a:ea typeface="Calibri"/>
                        <a:cs typeface="Calibri"/>
                        <a:sym typeface="Calibri"/>
                      </a:endParaRPr>
                    </a:p>
                    <a:p>
                      <a:pPr marL="0" marR="0" lvl="0" indent="0" algn="ctr" rtl="0">
                        <a:spcBef>
                          <a:spcPts val="0"/>
                        </a:spcBef>
                        <a:spcAft>
                          <a:spcPts val="0"/>
                        </a:spcAft>
                        <a:buNone/>
                      </a:pPr>
                      <a:r>
                        <a:rPr lang="cy-GB" sz="1100" b="1" u="none" strike="noStrike" cap="none">
                          <a:latin typeface="Calibri"/>
                          <a:ea typeface="Calibri"/>
                          <a:cs typeface="Calibri"/>
                          <a:sym typeface="Calibri"/>
                        </a:rPr>
                        <a:t>The Expressive Arts </a:t>
                      </a:r>
                      <a:r>
                        <a:rPr lang="cy-GB" sz="1100" u="none" strike="noStrike" cap="none">
                          <a:latin typeface="Calibri"/>
                          <a:ea typeface="Calibri"/>
                          <a:cs typeface="Calibri"/>
                          <a:sym typeface="Calibri"/>
                        </a:rPr>
                        <a:t> </a:t>
                      </a:r>
                      <a:endParaRPr sz="1100" u="none" strike="noStrike" cap="none">
                        <a:latin typeface="Times New Roman"/>
                        <a:ea typeface="Times New Roman"/>
                        <a:cs typeface="Times New Roman"/>
                        <a:sym typeface="Times New Roman"/>
                      </a:endParaRPr>
                    </a:p>
                    <a:p>
                      <a:pPr marL="0" marR="0" lvl="0" indent="0" algn="ctr" rtl="0">
                        <a:spcBef>
                          <a:spcPts val="0"/>
                        </a:spcBef>
                        <a:spcAft>
                          <a:spcPts val="0"/>
                        </a:spcAft>
                        <a:buNone/>
                      </a:pPr>
                      <a:r>
                        <a:rPr lang="cy-GB" sz="1100" b="1" u="none" strike="noStrike" cap="none">
                          <a:latin typeface="Calibri"/>
                          <a:ea typeface="Calibri"/>
                          <a:cs typeface="Calibri"/>
                          <a:sym typeface="Calibri"/>
                        </a:rPr>
                        <a:t> </a:t>
                      </a:r>
                      <a:endParaRPr sz="1100" u="none" strike="noStrike" cap="none">
                        <a:latin typeface="Times New Roman"/>
                        <a:ea typeface="Times New Roman"/>
                        <a:cs typeface="Times New Roman"/>
                        <a:sym typeface="Times New Roman"/>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C000"/>
                    </a:solidFill>
                  </a:tcPr>
                </a:tc>
                <a:tc gridSpan="2">
                  <a:txBody>
                    <a:bodyPr/>
                    <a:lstStyle/>
                    <a:p>
                      <a:pPr marL="0" marR="0" lvl="0" indent="0" algn="ctr" rtl="0">
                        <a:spcBef>
                          <a:spcPts val="0"/>
                        </a:spcBef>
                        <a:spcAft>
                          <a:spcPts val="0"/>
                        </a:spcAft>
                        <a:buNone/>
                      </a:pPr>
                      <a:endParaRPr sz="1100" b="1" u="none" strike="noStrike" cap="none">
                        <a:latin typeface="Calibri"/>
                        <a:ea typeface="Calibri"/>
                        <a:cs typeface="Calibri"/>
                        <a:sym typeface="Calibri"/>
                      </a:endParaRPr>
                    </a:p>
                    <a:p>
                      <a:pPr marL="0" marR="0" lvl="0" indent="0" algn="ctr" rtl="0">
                        <a:spcBef>
                          <a:spcPts val="0"/>
                        </a:spcBef>
                        <a:spcAft>
                          <a:spcPts val="0"/>
                        </a:spcAft>
                        <a:buNone/>
                      </a:pPr>
                      <a:r>
                        <a:rPr lang="cy-GB" sz="1100" b="1" u="none" strike="noStrike" cap="none">
                          <a:solidFill>
                            <a:schemeClr val="dk1"/>
                          </a:solidFill>
                          <a:latin typeface="Calibri"/>
                          <a:ea typeface="Calibri"/>
                          <a:cs typeface="Calibri"/>
                          <a:sym typeface="Calibri"/>
                        </a:rPr>
                        <a:t>Health and Wellbeing </a:t>
                      </a:r>
                      <a:r>
                        <a:rPr lang="cy-GB" sz="1100" u="none" strike="noStrike" cap="none">
                          <a:solidFill>
                            <a:schemeClr val="dk1"/>
                          </a:solidFill>
                          <a:latin typeface="Calibri"/>
                          <a:ea typeface="Calibri"/>
                          <a:cs typeface="Calibri"/>
                          <a:sym typeface="Calibri"/>
                        </a:rPr>
                        <a:t> </a:t>
                      </a:r>
                      <a:endParaRPr/>
                    </a:p>
                    <a:p>
                      <a:pPr marL="0" marR="0" lvl="0" indent="0" algn="ctr" rtl="0">
                        <a:spcBef>
                          <a:spcPts val="0"/>
                        </a:spcBef>
                        <a:spcAft>
                          <a:spcPts val="0"/>
                        </a:spcAft>
                        <a:buNone/>
                      </a:pPr>
                      <a:r>
                        <a:rPr lang="cy-GB" sz="1100" b="1" u="none" strike="noStrike" cap="none">
                          <a:latin typeface="Calibri"/>
                          <a:ea typeface="Calibri"/>
                          <a:cs typeface="Calibri"/>
                          <a:sym typeface="Calibri"/>
                        </a:rPr>
                        <a:t> </a:t>
                      </a:r>
                      <a:endParaRPr sz="1100" u="none" strike="noStrike" cap="none">
                        <a:latin typeface="Calibri"/>
                        <a:ea typeface="Calibri"/>
                        <a:cs typeface="Calibri"/>
                        <a:sym typeface="Calibri"/>
                      </a:endParaRPr>
                    </a:p>
                  </a:txBody>
                  <a:tcPr marL="48550" marR="485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B w="12700" cap="flat" cmpd="sng">
                      <a:solidFill>
                        <a:srgbClr val="000000"/>
                      </a:solidFill>
                      <a:prstDash val="solid"/>
                      <a:round/>
                      <a:headEnd type="none" w="sm" len="sm"/>
                      <a:tailEnd type="none" w="sm" len="sm"/>
                    </a:lnB>
                    <a:solidFill>
                      <a:srgbClr val="7030A0"/>
                    </a:solidFill>
                  </a:tcPr>
                </a:tc>
                <a:tc hMerge="1">
                  <a:txBody>
                    <a:bodyPr/>
                    <a:lstStyle/>
                    <a:p>
                      <a:endParaRPr lang="en-US"/>
                    </a:p>
                  </a:txBody>
                  <a:tcPr/>
                </a:tc>
                <a:tc gridSpan="2">
                  <a:txBody>
                    <a:bodyPr/>
                    <a:lstStyle/>
                    <a:p>
                      <a:pPr marL="0" marR="0" lvl="0" indent="0" algn="ctr" rtl="0">
                        <a:spcBef>
                          <a:spcPts val="0"/>
                        </a:spcBef>
                        <a:spcAft>
                          <a:spcPts val="0"/>
                        </a:spcAft>
                        <a:buNone/>
                      </a:pPr>
                      <a:endParaRPr sz="1100" b="1" u="none" strike="noStrike" cap="none">
                        <a:latin typeface="Calibri"/>
                        <a:ea typeface="Calibri"/>
                        <a:cs typeface="Calibri"/>
                        <a:sym typeface="Calibri"/>
                      </a:endParaRPr>
                    </a:p>
                    <a:p>
                      <a:pPr marL="0" marR="0" lvl="0" indent="0" algn="ctr" rtl="0">
                        <a:spcBef>
                          <a:spcPts val="0"/>
                        </a:spcBef>
                        <a:spcAft>
                          <a:spcPts val="0"/>
                        </a:spcAft>
                        <a:buNone/>
                      </a:pPr>
                      <a:r>
                        <a:rPr lang="cy-GB" sz="1100" b="1" u="none" strike="noStrike" cap="none">
                          <a:solidFill>
                            <a:schemeClr val="dk1"/>
                          </a:solidFill>
                          <a:latin typeface="Calibri"/>
                          <a:ea typeface="Calibri"/>
                          <a:cs typeface="Calibri"/>
                          <a:sym typeface="Calibri"/>
                        </a:rPr>
                        <a:t>Humanities </a:t>
                      </a:r>
                      <a:endParaRPr sz="1100" u="none" strike="noStrike" cap="none">
                        <a:latin typeface="Calibri"/>
                        <a:ea typeface="Calibri"/>
                        <a:cs typeface="Calibri"/>
                        <a:sym typeface="Calibri"/>
                      </a:endParaRPr>
                    </a:p>
                  </a:txBody>
                  <a:tcPr marL="48550" marR="485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B w="12700" cap="flat" cmpd="sng">
                      <a:solidFill>
                        <a:srgbClr val="000000"/>
                      </a:solidFill>
                      <a:prstDash val="solid"/>
                      <a:round/>
                      <a:headEnd type="none" w="sm" len="sm"/>
                      <a:tailEnd type="none" w="sm" len="sm"/>
                    </a:lnB>
                    <a:solidFill>
                      <a:srgbClr val="FF0000"/>
                    </a:solidFill>
                  </a:tcPr>
                </a:tc>
                <a:tc hMerge="1">
                  <a:txBody>
                    <a:bodyPr/>
                    <a:lstStyle/>
                    <a:p>
                      <a:endParaRPr lang="en-US"/>
                    </a:p>
                  </a:txBody>
                  <a:tcPr/>
                </a:tc>
                <a:tc gridSpan="2">
                  <a:txBody>
                    <a:bodyPr/>
                    <a:lstStyle/>
                    <a:p>
                      <a:pPr marL="0" marR="0" lvl="0" indent="0" algn="ctr" rtl="0">
                        <a:spcBef>
                          <a:spcPts val="0"/>
                        </a:spcBef>
                        <a:spcAft>
                          <a:spcPts val="0"/>
                        </a:spcAft>
                        <a:buNone/>
                      </a:pPr>
                      <a:endParaRPr sz="1100" b="1" u="none" strike="noStrike" cap="none" dirty="0">
                        <a:latin typeface="Calibri"/>
                        <a:ea typeface="Calibri"/>
                        <a:cs typeface="Calibri"/>
                        <a:sym typeface="Calibri"/>
                      </a:endParaRPr>
                    </a:p>
                    <a:p>
                      <a:pPr marL="0" marR="0" lvl="0" indent="0" algn="ctr" rtl="0">
                        <a:spcBef>
                          <a:spcPts val="0"/>
                        </a:spcBef>
                        <a:spcAft>
                          <a:spcPts val="0"/>
                        </a:spcAft>
                        <a:buNone/>
                      </a:pPr>
                      <a:r>
                        <a:rPr lang="cy-GB" sz="1100" b="1" u="none" strike="noStrike" cap="none" dirty="0">
                          <a:solidFill>
                            <a:schemeClr val="dk1"/>
                          </a:solidFill>
                          <a:latin typeface="Calibri"/>
                          <a:ea typeface="Calibri"/>
                          <a:cs typeface="Calibri"/>
                          <a:sym typeface="Calibri"/>
                        </a:rPr>
                        <a:t>Mathematics and Numeracy</a:t>
                      </a:r>
                      <a:r>
                        <a:rPr lang="cy-GB" sz="1100" u="none" strike="noStrike" cap="none" dirty="0">
                          <a:solidFill>
                            <a:schemeClr val="dk1"/>
                          </a:solidFill>
                          <a:latin typeface="Calibri"/>
                          <a:ea typeface="Calibri"/>
                          <a:cs typeface="Calibri"/>
                          <a:sym typeface="Calibri"/>
                        </a:rPr>
                        <a:t> </a:t>
                      </a:r>
                      <a:endParaRPr dirty="0"/>
                    </a:p>
                    <a:p>
                      <a:pPr marL="0" marR="0" lvl="0" indent="0" algn="ctr" rtl="0">
                        <a:spcBef>
                          <a:spcPts val="0"/>
                        </a:spcBef>
                        <a:spcAft>
                          <a:spcPts val="0"/>
                        </a:spcAft>
                        <a:buNone/>
                      </a:pPr>
                      <a:r>
                        <a:rPr lang="cy-GB" sz="1100" b="1" u="none" strike="noStrike" cap="none" dirty="0">
                          <a:latin typeface="Calibri"/>
                          <a:ea typeface="Calibri"/>
                          <a:cs typeface="Calibri"/>
                          <a:sym typeface="Calibri"/>
                        </a:rPr>
                        <a:t> </a:t>
                      </a:r>
                      <a:endParaRPr sz="1100" u="none" strike="noStrike" cap="none" dirty="0">
                        <a:latin typeface="Calibri"/>
                        <a:ea typeface="Calibri"/>
                        <a:cs typeface="Calibri"/>
                        <a:sym typeface="Calibri"/>
                      </a:endParaRPr>
                    </a:p>
                  </a:txBody>
                  <a:tcPr marL="48550" marR="485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B w="12700" cap="flat" cmpd="sng">
                      <a:solidFill>
                        <a:srgbClr val="000000"/>
                      </a:solidFill>
                      <a:prstDash val="solid"/>
                      <a:round/>
                      <a:headEnd type="none" w="sm" len="sm"/>
                      <a:tailEnd type="none" w="sm" len="sm"/>
                    </a:lnB>
                    <a:solidFill>
                      <a:srgbClr val="00B0F0"/>
                    </a:solidFill>
                  </a:tcPr>
                </a:tc>
                <a:tc hMerge="1">
                  <a:txBody>
                    <a:bodyPr/>
                    <a:lstStyle/>
                    <a:p>
                      <a:endParaRPr lang="en-US"/>
                    </a:p>
                  </a:txBody>
                  <a:tcPr/>
                </a:tc>
                <a:tc gridSpan="2">
                  <a:txBody>
                    <a:bodyPr/>
                    <a:lstStyle/>
                    <a:p>
                      <a:pPr marL="0" marR="0" lvl="0" indent="0" algn="ctr" rtl="0">
                        <a:spcBef>
                          <a:spcPts val="0"/>
                        </a:spcBef>
                        <a:spcAft>
                          <a:spcPts val="0"/>
                        </a:spcAft>
                        <a:buNone/>
                      </a:pPr>
                      <a:endParaRPr sz="1100" b="1" u="none" strike="noStrike" cap="none" dirty="0">
                        <a:latin typeface="Calibri"/>
                        <a:ea typeface="Calibri"/>
                        <a:cs typeface="Calibri"/>
                        <a:sym typeface="Calibri"/>
                      </a:endParaRPr>
                    </a:p>
                    <a:p>
                      <a:pPr marL="0" marR="0" lvl="0" indent="0" algn="ctr" rtl="0">
                        <a:spcBef>
                          <a:spcPts val="0"/>
                        </a:spcBef>
                        <a:spcAft>
                          <a:spcPts val="0"/>
                        </a:spcAft>
                        <a:buNone/>
                      </a:pPr>
                      <a:r>
                        <a:rPr lang="cy-GB" sz="1100" b="1" u="none" strike="noStrike" cap="none" dirty="0">
                          <a:solidFill>
                            <a:schemeClr val="dk1"/>
                          </a:solidFill>
                          <a:latin typeface="Calibri"/>
                          <a:ea typeface="Calibri"/>
                          <a:cs typeface="Calibri"/>
                          <a:sym typeface="Calibri"/>
                        </a:rPr>
                        <a:t>Languages, Literacy and Communication </a:t>
                      </a:r>
                      <a:r>
                        <a:rPr lang="cy-GB" sz="1100" u="none" strike="noStrike" cap="none" dirty="0">
                          <a:solidFill>
                            <a:schemeClr val="dk1"/>
                          </a:solidFill>
                          <a:latin typeface="Calibri"/>
                          <a:ea typeface="Calibri"/>
                          <a:cs typeface="Calibri"/>
                          <a:sym typeface="Calibri"/>
                        </a:rPr>
                        <a:t> </a:t>
                      </a:r>
                      <a:endParaRPr dirty="0"/>
                    </a:p>
                  </a:txBody>
                  <a:tcPr marL="48550" marR="485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B w="12700" cap="flat" cmpd="sng">
                      <a:solidFill>
                        <a:srgbClr val="000000"/>
                      </a:solidFill>
                      <a:prstDash val="solid"/>
                      <a:round/>
                      <a:headEnd type="none" w="sm" len="sm"/>
                      <a:tailEnd type="none" w="sm" len="sm"/>
                    </a:lnB>
                    <a:solidFill>
                      <a:srgbClr val="FFFF00"/>
                    </a:solidFill>
                  </a:tcPr>
                </a:tc>
                <a:tc hMerge="1">
                  <a:txBody>
                    <a:bodyPr/>
                    <a:lstStyle/>
                    <a:p>
                      <a:endParaRPr lang="en-US"/>
                    </a:p>
                  </a:txBody>
                  <a:tcPr/>
                </a:tc>
                <a:tc>
                  <a:txBody>
                    <a:bodyPr/>
                    <a:lstStyle/>
                    <a:p>
                      <a:pPr marL="0" marR="0" lvl="0" indent="0" algn="ctr" rtl="0">
                        <a:spcBef>
                          <a:spcPts val="0"/>
                        </a:spcBef>
                        <a:spcAft>
                          <a:spcPts val="0"/>
                        </a:spcAft>
                        <a:buNone/>
                      </a:pPr>
                      <a:endParaRPr sz="1100" b="1" u="none" strike="noStrike" cap="none">
                        <a:latin typeface="Calibri"/>
                        <a:ea typeface="Calibri"/>
                        <a:cs typeface="Calibri"/>
                        <a:sym typeface="Calibri"/>
                      </a:endParaRPr>
                    </a:p>
                    <a:p>
                      <a:pPr marL="0" marR="0" lvl="0" indent="0" algn="ctr" rtl="0">
                        <a:spcBef>
                          <a:spcPts val="0"/>
                        </a:spcBef>
                        <a:spcAft>
                          <a:spcPts val="0"/>
                        </a:spcAft>
                        <a:buNone/>
                      </a:pPr>
                      <a:r>
                        <a:rPr lang="cy-GB" sz="1100" b="1" u="none" strike="noStrike" cap="none">
                          <a:latin typeface="Calibri"/>
                          <a:ea typeface="Calibri"/>
                          <a:cs typeface="Calibri"/>
                          <a:sym typeface="Calibri"/>
                        </a:rPr>
                        <a:t>Science and technology</a:t>
                      </a:r>
                      <a:r>
                        <a:rPr lang="cy-GB" sz="1100" u="none" strike="noStrike" cap="none">
                          <a:latin typeface="Calibri"/>
                          <a:ea typeface="Calibri"/>
                          <a:cs typeface="Calibri"/>
                          <a:sym typeface="Calibri"/>
                        </a:rPr>
                        <a:t> </a:t>
                      </a:r>
                      <a:endParaRPr sz="1100" u="none" strike="noStrike" cap="none">
                        <a:latin typeface="Times New Roman"/>
                        <a:ea typeface="Times New Roman"/>
                        <a:cs typeface="Times New Roman"/>
                        <a:sym typeface="Times New Roman"/>
                      </a:endParaRPr>
                    </a:p>
                    <a:p>
                      <a:pPr marL="0" marR="0" lvl="0" indent="0" algn="ctr" rtl="0">
                        <a:spcBef>
                          <a:spcPts val="0"/>
                        </a:spcBef>
                        <a:spcAft>
                          <a:spcPts val="0"/>
                        </a:spcAft>
                        <a:buNone/>
                      </a:pPr>
                      <a:r>
                        <a:rPr lang="cy-GB" sz="1100" b="1" u="none" strike="noStrike" cap="none">
                          <a:latin typeface="Calibri"/>
                          <a:ea typeface="Calibri"/>
                          <a:cs typeface="Calibri"/>
                          <a:sym typeface="Calibri"/>
                        </a:rPr>
                        <a:t> </a:t>
                      </a:r>
                      <a:endParaRPr sz="1100" u="none" strike="noStrike" cap="none">
                        <a:latin typeface="Times New Roman"/>
                        <a:ea typeface="Times New Roman"/>
                        <a:cs typeface="Times New Roman"/>
                        <a:sym typeface="Times New Roman"/>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B w="12700" cap="flat" cmpd="sng">
                      <a:solidFill>
                        <a:srgbClr val="000000"/>
                      </a:solidFill>
                      <a:prstDash val="solid"/>
                      <a:round/>
                      <a:headEnd type="none" w="sm" len="sm"/>
                      <a:tailEnd type="none" w="sm" len="sm"/>
                    </a:lnB>
                    <a:solidFill>
                      <a:srgbClr val="92D050"/>
                    </a:solidFill>
                  </a:tcPr>
                </a:tc>
                <a:extLst>
                  <a:ext uri="{0D108BD9-81ED-4DB2-BD59-A6C34878D82A}">
                    <a16:rowId xmlns:a16="http://schemas.microsoft.com/office/drawing/2014/main" val="10001"/>
                  </a:ext>
                </a:extLst>
              </a:tr>
              <a:tr h="1758950">
                <a:tc>
                  <a:txBody>
                    <a:bodyPr/>
                    <a:lstStyle/>
                    <a:p>
                      <a:pPr marL="0" marR="0" lvl="0" indent="0" algn="l" rtl="0">
                        <a:spcBef>
                          <a:spcPts val="0"/>
                        </a:spcBef>
                        <a:spcAft>
                          <a:spcPts val="0"/>
                        </a:spcAft>
                        <a:buNone/>
                      </a:pPr>
                      <a:r>
                        <a:rPr lang="cy-GB" sz="1100" u="none" strike="noStrike" cap="none">
                          <a:latin typeface="Calibri"/>
                          <a:ea typeface="Calibri"/>
                          <a:cs typeface="Calibri"/>
                          <a:sym typeface="Calibri"/>
                        </a:rPr>
                        <a:t> </a:t>
                      </a:r>
                      <a:r>
                        <a:rPr lang="cy-GB" sz="1100" i="1" u="none" strike="noStrike" cap="none">
                          <a:latin typeface="Calibri"/>
                          <a:ea typeface="Calibri"/>
                          <a:cs typeface="Calibri"/>
                          <a:sym typeface="Calibri"/>
                        </a:rPr>
                        <a:t>Disciplines developed in this school : </a:t>
                      </a:r>
                      <a:r>
                        <a:rPr lang="cy-GB" sz="1100" u="none" strike="noStrike" cap="none">
                          <a:latin typeface="Calibri"/>
                          <a:ea typeface="Calibri"/>
                          <a:cs typeface="Calibri"/>
                          <a:sym typeface="Calibri"/>
                        </a:rPr>
                        <a:t> </a:t>
                      </a:r>
                      <a:endParaRPr sz="1100" u="none" strike="noStrike" cap="none">
                        <a:latin typeface="Times New Roman"/>
                        <a:ea typeface="Times New Roman"/>
                        <a:cs typeface="Times New Roman"/>
                        <a:sym typeface="Times New Roman"/>
                      </a:endParaRPr>
                    </a:p>
                    <a:p>
                      <a:pPr marL="0" marR="0" lvl="0" indent="0" algn="l" rtl="0">
                        <a:spcBef>
                          <a:spcPts val="0"/>
                        </a:spcBef>
                        <a:spcAft>
                          <a:spcPts val="0"/>
                        </a:spcAft>
                        <a:buNone/>
                      </a:pPr>
                      <a:r>
                        <a:rPr lang="cy-GB" sz="1100" u="none" strike="noStrike" cap="none">
                          <a:latin typeface="Quattrocento Sans"/>
                          <a:ea typeface="Quattrocento Sans"/>
                          <a:cs typeface="Quattrocento Sans"/>
                          <a:sym typeface="Quattrocento Sans"/>
                        </a:rPr>
                        <a:t> </a:t>
                      </a:r>
                      <a:endParaRPr sz="1100" u="none" strike="noStrike" cap="none">
                        <a:latin typeface="Times New Roman"/>
                        <a:ea typeface="Times New Roman"/>
                        <a:cs typeface="Times New Roman"/>
                        <a:sym typeface="Times New Roman"/>
                      </a:endParaRPr>
                    </a:p>
                    <a:p>
                      <a:pPr marL="0" marR="0" lvl="0" indent="0" algn="l" rtl="0">
                        <a:spcBef>
                          <a:spcPts val="0"/>
                        </a:spcBef>
                        <a:spcAft>
                          <a:spcPts val="0"/>
                        </a:spcAft>
                        <a:buNone/>
                      </a:pPr>
                      <a:r>
                        <a:rPr lang="cy-GB" sz="1100" i="1" u="none" strike="noStrike" cap="none">
                          <a:latin typeface="Calibri"/>
                          <a:ea typeface="Calibri"/>
                          <a:cs typeface="Calibri"/>
                          <a:sym typeface="Calibri"/>
                        </a:rPr>
                        <a:t>Art, Music, Dance Drama Film and Digital Media </a:t>
                      </a:r>
                      <a:r>
                        <a:rPr lang="cy-GB" sz="1100" u="none" strike="noStrike" cap="none">
                          <a:latin typeface="Calibri"/>
                          <a:ea typeface="Calibri"/>
                          <a:cs typeface="Calibri"/>
                          <a:sym typeface="Calibri"/>
                        </a:rPr>
                        <a:t> </a:t>
                      </a:r>
                      <a:endParaRPr sz="1100" u="none" strike="noStrike" cap="none">
                        <a:latin typeface="Times New Roman"/>
                        <a:ea typeface="Times New Roman"/>
                        <a:cs typeface="Times New Roman"/>
                        <a:sym typeface="Times New Roman"/>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E181"/>
                    </a:solidFill>
                  </a:tcPr>
                </a:tc>
                <a:tc gridSpan="2">
                  <a:txBody>
                    <a:bodyPr/>
                    <a:lstStyle/>
                    <a:p>
                      <a:pPr marL="0" marR="0" lvl="0" indent="0" algn="l" rtl="0">
                        <a:spcBef>
                          <a:spcPts val="0"/>
                        </a:spcBef>
                        <a:spcAft>
                          <a:spcPts val="0"/>
                        </a:spcAft>
                        <a:buNone/>
                      </a:pPr>
                      <a:r>
                        <a:rPr lang="cy-GB" sz="1100" i="1" u="none" strike="noStrike" cap="none">
                          <a:solidFill>
                            <a:schemeClr val="dk1"/>
                          </a:solidFill>
                          <a:latin typeface="Calibri"/>
                          <a:ea typeface="Calibri"/>
                          <a:cs typeface="Calibri"/>
                          <a:sym typeface="Calibri"/>
                        </a:rPr>
                        <a:t>Disciplines developed in this school : </a:t>
                      </a:r>
                      <a:r>
                        <a:rPr lang="cy-GB" sz="1100" u="none" strike="noStrike" cap="none">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cy-GB" sz="1100" u="none" strike="noStrike" cap="none">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cy-GB" sz="1100" i="1" u="none" strike="noStrike" cap="none">
                          <a:solidFill>
                            <a:schemeClr val="dk1"/>
                          </a:solidFill>
                          <a:latin typeface="Calibri"/>
                          <a:ea typeface="Calibri"/>
                          <a:cs typeface="Calibri"/>
                          <a:sym typeface="Calibri"/>
                        </a:rPr>
                        <a:t>Physical Health and development, mental health, emotional and social wellbeing </a:t>
                      </a:r>
                      <a:r>
                        <a:rPr lang="cy-GB" sz="1100" u="none" strike="noStrike" cap="none">
                          <a:solidFill>
                            <a:schemeClr val="dk1"/>
                          </a:solidFill>
                          <a:latin typeface="Calibri"/>
                          <a:ea typeface="Calibri"/>
                          <a:cs typeface="Calibri"/>
                          <a:sym typeface="Calibri"/>
                        </a:rPr>
                        <a:t> </a:t>
                      </a:r>
                      <a:endParaRPr sz="1100">
                        <a:latin typeface="Calibri"/>
                        <a:ea typeface="Calibri"/>
                        <a:cs typeface="Calibri"/>
                        <a:sym typeface="Calibri"/>
                      </a:endParaRPr>
                    </a:p>
                  </a:txBody>
                  <a:tcPr marL="48550" marR="485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197CF"/>
                    </a:solidFill>
                  </a:tcPr>
                </a:tc>
                <a:tc hMerge="1">
                  <a:txBody>
                    <a:bodyPr/>
                    <a:lstStyle/>
                    <a:p>
                      <a:endParaRPr lang="en-US"/>
                    </a:p>
                  </a:txBody>
                  <a:tcPr/>
                </a:tc>
                <a:tc gridSpan="2">
                  <a:txBody>
                    <a:bodyPr/>
                    <a:lstStyle/>
                    <a:p>
                      <a:pPr marL="0" marR="0" lvl="0" indent="0" algn="l" rtl="0">
                        <a:spcBef>
                          <a:spcPts val="0"/>
                        </a:spcBef>
                        <a:spcAft>
                          <a:spcPts val="0"/>
                        </a:spcAft>
                        <a:buNone/>
                      </a:pPr>
                      <a:r>
                        <a:rPr lang="cy-GB" sz="1100" i="1">
                          <a:solidFill>
                            <a:schemeClr val="dk1"/>
                          </a:solidFill>
                          <a:latin typeface="Calibri"/>
                          <a:ea typeface="Calibri"/>
                          <a:cs typeface="Calibri"/>
                          <a:sym typeface="Calibri"/>
                        </a:rPr>
                        <a:t>Disciplines developed in this school : </a:t>
                      </a:r>
                      <a:r>
                        <a:rPr lang="cy-GB" sz="1100">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cy-GB" sz="1100" i="1">
                          <a:solidFill>
                            <a:schemeClr val="dk1"/>
                          </a:solidFill>
                          <a:latin typeface="Calibri"/>
                          <a:ea typeface="Calibri"/>
                          <a:cs typeface="Calibri"/>
                          <a:sym typeface="Calibri"/>
                        </a:rPr>
                        <a:t>Geography, History, Religion , Values and Ethics, Business Studies, Social Studies, Economics, Philosophy  </a:t>
                      </a:r>
                      <a:r>
                        <a:rPr lang="cy-GB" sz="1100">
                          <a:solidFill>
                            <a:schemeClr val="dk1"/>
                          </a:solidFill>
                          <a:latin typeface="Calibri"/>
                          <a:ea typeface="Calibri"/>
                          <a:cs typeface="Calibri"/>
                          <a:sym typeface="Calibri"/>
                        </a:rPr>
                        <a:t> </a:t>
                      </a:r>
                      <a:endParaRPr sz="1100">
                        <a:latin typeface="Calibri"/>
                        <a:ea typeface="Calibri"/>
                        <a:cs typeface="Calibri"/>
                        <a:sym typeface="Calibri"/>
                      </a:endParaRPr>
                    </a:p>
                  </a:txBody>
                  <a:tcPr marL="48550" marR="485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7C80"/>
                    </a:solidFill>
                  </a:tcPr>
                </a:tc>
                <a:tc hMerge="1">
                  <a:txBody>
                    <a:bodyPr/>
                    <a:lstStyle/>
                    <a:p>
                      <a:endParaRPr lang="en-US"/>
                    </a:p>
                  </a:txBody>
                  <a:tcPr/>
                </a:tc>
                <a:tc gridSpan="2">
                  <a:txBody>
                    <a:bodyPr/>
                    <a:lstStyle/>
                    <a:p>
                      <a:pPr marL="0" marR="0" lvl="0" indent="0" algn="l" rtl="0">
                        <a:spcBef>
                          <a:spcPts val="0"/>
                        </a:spcBef>
                        <a:spcAft>
                          <a:spcPts val="0"/>
                        </a:spcAft>
                        <a:buNone/>
                      </a:pPr>
                      <a:r>
                        <a:rPr lang="cy-GB" sz="1100" i="1" dirty="0">
                          <a:solidFill>
                            <a:schemeClr val="dk1"/>
                          </a:solidFill>
                          <a:latin typeface="Calibri"/>
                          <a:ea typeface="Calibri"/>
                          <a:cs typeface="Calibri"/>
                          <a:sym typeface="Calibri"/>
                        </a:rPr>
                        <a:t>Includes 5 interdisciplinary competences: </a:t>
                      </a:r>
                      <a:r>
                        <a:rPr lang="cy-GB" sz="1100" dirty="0">
                          <a:solidFill>
                            <a:schemeClr val="dk1"/>
                          </a:solidFill>
                          <a:latin typeface="Calibri"/>
                          <a:ea typeface="Calibri"/>
                          <a:cs typeface="Calibri"/>
                          <a:sym typeface="Calibri"/>
                        </a:rPr>
                        <a:t> </a:t>
                      </a:r>
                      <a:endParaRPr dirty="0"/>
                    </a:p>
                    <a:p>
                      <a:pPr marL="0" marR="0" lvl="0" indent="0" algn="l" rtl="0">
                        <a:spcBef>
                          <a:spcPts val="0"/>
                        </a:spcBef>
                        <a:spcAft>
                          <a:spcPts val="0"/>
                        </a:spcAft>
                        <a:buNone/>
                      </a:pPr>
                      <a:r>
                        <a:rPr lang="cy-GB" sz="1100" dirty="0">
                          <a:solidFill>
                            <a:schemeClr val="dk1"/>
                          </a:solidFill>
                          <a:latin typeface="Calibri"/>
                          <a:ea typeface="Calibri"/>
                          <a:cs typeface="Calibri"/>
                          <a:sym typeface="Calibri"/>
                        </a:rPr>
                        <a:t> 1.</a:t>
                      </a:r>
                      <a:r>
                        <a:rPr lang="cy-GB" sz="1100" i="1" dirty="0">
                          <a:solidFill>
                            <a:schemeClr val="dk1"/>
                          </a:solidFill>
                          <a:latin typeface="Calibri"/>
                          <a:ea typeface="Calibri"/>
                          <a:cs typeface="Calibri"/>
                          <a:sym typeface="Calibri"/>
                        </a:rPr>
                        <a:t>Conceptual </a:t>
                      </a:r>
                      <a:endParaRPr sz="1100" dirty="0">
                        <a:solidFill>
                          <a:schemeClr val="dk1"/>
                        </a:solidFill>
                        <a:latin typeface="Calibri"/>
                        <a:ea typeface="Calibri"/>
                        <a:cs typeface="Calibri"/>
                        <a:sym typeface="Calibri"/>
                      </a:endParaRPr>
                    </a:p>
                    <a:p>
                      <a:pPr marL="0" marR="0" lvl="0" indent="0" algn="l" rtl="0">
                        <a:spcBef>
                          <a:spcPts val="0"/>
                        </a:spcBef>
                        <a:spcAft>
                          <a:spcPts val="0"/>
                        </a:spcAft>
                        <a:buNone/>
                      </a:pPr>
                      <a:r>
                        <a:rPr lang="cy-GB" sz="1100" i="1" dirty="0">
                          <a:solidFill>
                            <a:schemeClr val="dk1"/>
                          </a:solidFill>
                          <a:latin typeface="Calibri"/>
                          <a:ea typeface="Calibri"/>
                          <a:cs typeface="Calibri"/>
                          <a:sym typeface="Calibri"/>
                        </a:rPr>
                        <a:t>    Understanding </a:t>
                      </a:r>
                      <a:r>
                        <a:rPr lang="cy-GB" sz="1100" dirty="0">
                          <a:solidFill>
                            <a:schemeClr val="dk1"/>
                          </a:solidFill>
                          <a:latin typeface="Calibri"/>
                          <a:ea typeface="Calibri"/>
                          <a:cs typeface="Calibri"/>
                          <a:sym typeface="Calibri"/>
                        </a:rPr>
                        <a:t> </a:t>
                      </a:r>
                      <a:endParaRPr dirty="0"/>
                    </a:p>
                    <a:p>
                      <a:pPr marL="0" marR="0" lvl="0" indent="0" algn="l" rtl="0">
                        <a:spcBef>
                          <a:spcPts val="0"/>
                        </a:spcBef>
                        <a:spcAft>
                          <a:spcPts val="0"/>
                        </a:spcAft>
                        <a:buNone/>
                      </a:pPr>
                      <a:r>
                        <a:rPr lang="cy-GB" sz="1100" i="1" dirty="0">
                          <a:solidFill>
                            <a:schemeClr val="dk1"/>
                          </a:solidFill>
                          <a:latin typeface="Calibri"/>
                          <a:ea typeface="Calibri"/>
                          <a:cs typeface="Calibri"/>
                          <a:sym typeface="Calibri"/>
                        </a:rPr>
                        <a:t>2.Communication using </a:t>
                      </a:r>
                      <a:endParaRPr sz="1100" dirty="0">
                        <a:solidFill>
                          <a:schemeClr val="dk1"/>
                        </a:solidFill>
                        <a:latin typeface="Calibri"/>
                        <a:ea typeface="Calibri"/>
                        <a:cs typeface="Calibri"/>
                        <a:sym typeface="Calibri"/>
                      </a:endParaRPr>
                    </a:p>
                    <a:p>
                      <a:pPr marL="0" marR="0" lvl="0" indent="0" algn="l" rtl="0">
                        <a:spcBef>
                          <a:spcPts val="0"/>
                        </a:spcBef>
                        <a:spcAft>
                          <a:spcPts val="0"/>
                        </a:spcAft>
                        <a:buNone/>
                      </a:pPr>
                      <a:r>
                        <a:rPr lang="cy-GB" sz="1100" i="1" dirty="0">
                          <a:solidFill>
                            <a:schemeClr val="dk1"/>
                          </a:solidFill>
                          <a:latin typeface="Calibri"/>
                          <a:ea typeface="Calibri"/>
                          <a:cs typeface="Calibri"/>
                          <a:sym typeface="Calibri"/>
                        </a:rPr>
                        <a:t>   symbols </a:t>
                      </a:r>
                      <a:r>
                        <a:rPr lang="cy-GB" sz="1100" dirty="0">
                          <a:solidFill>
                            <a:schemeClr val="dk1"/>
                          </a:solidFill>
                          <a:latin typeface="Calibri"/>
                          <a:ea typeface="Calibri"/>
                          <a:cs typeface="Calibri"/>
                          <a:sym typeface="Calibri"/>
                        </a:rPr>
                        <a:t> </a:t>
                      </a:r>
                      <a:endParaRPr dirty="0"/>
                    </a:p>
                    <a:p>
                      <a:pPr marL="0" marR="0" lvl="0" indent="0" algn="l" rtl="0">
                        <a:spcBef>
                          <a:spcPts val="0"/>
                        </a:spcBef>
                        <a:spcAft>
                          <a:spcPts val="0"/>
                        </a:spcAft>
                        <a:buNone/>
                      </a:pPr>
                      <a:r>
                        <a:rPr lang="cy-GB" sz="1100" i="1" dirty="0">
                          <a:solidFill>
                            <a:schemeClr val="dk1"/>
                          </a:solidFill>
                          <a:latin typeface="Calibri"/>
                          <a:ea typeface="Calibri"/>
                          <a:cs typeface="Calibri"/>
                          <a:sym typeface="Calibri"/>
                        </a:rPr>
                        <a:t>3.Fluency</a:t>
                      </a:r>
                      <a:r>
                        <a:rPr lang="cy-GB" sz="1100" dirty="0">
                          <a:solidFill>
                            <a:schemeClr val="dk1"/>
                          </a:solidFill>
                          <a:latin typeface="Calibri"/>
                          <a:ea typeface="Calibri"/>
                          <a:cs typeface="Calibri"/>
                          <a:sym typeface="Calibri"/>
                        </a:rPr>
                        <a:t> </a:t>
                      </a:r>
                      <a:endParaRPr dirty="0"/>
                    </a:p>
                    <a:p>
                      <a:pPr marL="0" marR="0" lvl="0" indent="0" algn="l" rtl="0">
                        <a:spcBef>
                          <a:spcPts val="0"/>
                        </a:spcBef>
                        <a:spcAft>
                          <a:spcPts val="0"/>
                        </a:spcAft>
                        <a:buNone/>
                      </a:pPr>
                      <a:r>
                        <a:rPr lang="cy-GB" sz="1100" i="1" dirty="0">
                          <a:solidFill>
                            <a:schemeClr val="dk1"/>
                          </a:solidFill>
                          <a:latin typeface="Calibri"/>
                          <a:ea typeface="Calibri"/>
                          <a:cs typeface="Calibri"/>
                          <a:sym typeface="Calibri"/>
                        </a:rPr>
                        <a:t>4.Logical reasoning  </a:t>
                      </a:r>
                      <a:r>
                        <a:rPr lang="cy-GB" sz="1100" dirty="0">
                          <a:solidFill>
                            <a:schemeClr val="dk1"/>
                          </a:solidFill>
                          <a:latin typeface="Calibri"/>
                          <a:ea typeface="Calibri"/>
                          <a:cs typeface="Calibri"/>
                          <a:sym typeface="Calibri"/>
                        </a:rPr>
                        <a:t> </a:t>
                      </a:r>
                      <a:endParaRPr dirty="0"/>
                    </a:p>
                    <a:p>
                      <a:pPr marL="0" marR="0" lvl="0" indent="0" algn="l" rtl="0">
                        <a:spcBef>
                          <a:spcPts val="0"/>
                        </a:spcBef>
                        <a:spcAft>
                          <a:spcPts val="0"/>
                        </a:spcAft>
                        <a:buNone/>
                      </a:pPr>
                      <a:r>
                        <a:rPr lang="cy-GB" sz="1100" i="1" dirty="0">
                          <a:solidFill>
                            <a:schemeClr val="dk1"/>
                          </a:solidFill>
                          <a:latin typeface="Calibri"/>
                          <a:ea typeface="Calibri"/>
                          <a:cs typeface="Calibri"/>
                          <a:sym typeface="Calibri"/>
                        </a:rPr>
                        <a:t>5.Strategic competence </a:t>
                      </a:r>
                      <a:r>
                        <a:rPr lang="cy-GB" sz="1100" dirty="0">
                          <a:solidFill>
                            <a:schemeClr val="dk1"/>
                          </a:solidFill>
                          <a:latin typeface="Calibri"/>
                          <a:ea typeface="Calibri"/>
                          <a:cs typeface="Calibri"/>
                          <a:sym typeface="Calibri"/>
                        </a:rPr>
                        <a:t> </a:t>
                      </a:r>
                      <a:r>
                        <a:rPr lang="cy-GB" sz="1100" dirty="0">
                          <a:latin typeface="Calibri"/>
                          <a:ea typeface="Calibri"/>
                          <a:cs typeface="Calibri"/>
                          <a:sym typeface="Calibri"/>
                        </a:rPr>
                        <a:t> </a:t>
                      </a:r>
                      <a:endParaRPr dirty="0"/>
                    </a:p>
                    <a:p>
                      <a:pPr marL="0" marR="0" lvl="0" indent="0" algn="l" rtl="0">
                        <a:spcBef>
                          <a:spcPts val="0"/>
                        </a:spcBef>
                        <a:spcAft>
                          <a:spcPts val="0"/>
                        </a:spcAft>
                        <a:buNone/>
                      </a:pPr>
                      <a:r>
                        <a:rPr lang="cy-GB" sz="1100" dirty="0">
                          <a:latin typeface="Calibri"/>
                          <a:ea typeface="Calibri"/>
                          <a:cs typeface="Calibri"/>
                          <a:sym typeface="Calibri"/>
                        </a:rPr>
                        <a:t> </a:t>
                      </a:r>
                      <a:endParaRPr dirty="0"/>
                    </a:p>
                    <a:p>
                      <a:pPr marL="0" marR="0" lvl="0" indent="0" algn="l" rtl="0">
                        <a:spcBef>
                          <a:spcPts val="0"/>
                        </a:spcBef>
                        <a:spcAft>
                          <a:spcPts val="0"/>
                        </a:spcAft>
                        <a:buNone/>
                      </a:pPr>
                      <a:r>
                        <a:rPr lang="cy-GB" sz="1100" dirty="0">
                          <a:latin typeface="Calibri"/>
                          <a:ea typeface="Calibri"/>
                          <a:cs typeface="Calibri"/>
                          <a:sym typeface="Calibri"/>
                        </a:rPr>
                        <a:t> </a:t>
                      </a:r>
                      <a:endParaRPr dirty="0"/>
                    </a:p>
                  </a:txBody>
                  <a:tcPr marL="48550" marR="485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accent5"/>
                    </a:solidFill>
                  </a:tcPr>
                </a:tc>
                <a:tc hMerge="1">
                  <a:txBody>
                    <a:bodyPr/>
                    <a:lstStyle/>
                    <a:p>
                      <a:endParaRPr lang="en-US"/>
                    </a:p>
                  </a:txBody>
                  <a:tcPr/>
                </a:tc>
                <a:tc gridSpan="2">
                  <a:txBody>
                    <a:bodyPr/>
                    <a:lstStyle/>
                    <a:p>
                      <a:pPr marL="0" marR="0" lvl="0" indent="0" algn="l" rtl="0">
                        <a:spcBef>
                          <a:spcPts val="0"/>
                        </a:spcBef>
                        <a:spcAft>
                          <a:spcPts val="0"/>
                        </a:spcAft>
                        <a:buNone/>
                      </a:pPr>
                      <a:r>
                        <a:rPr lang="cy-GB" sz="1100" i="1" dirty="0">
                          <a:solidFill>
                            <a:schemeClr val="dk1"/>
                          </a:solidFill>
                          <a:latin typeface="Calibri"/>
                          <a:ea typeface="Calibri"/>
                          <a:cs typeface="Calibri"/>
                          <a:sym typeface="Calibri"/>
                        </a:rPr>
                        <a:t>Disciplines developed in this school : </a:t>
                      </a:r>
                      <a:r>
                        <a:rPr lang="cy-GB" sz="1100" dirty="0">
                          <a:solidFill>
                            <a:schemeClr val="dk1"/>
                          </a:solidFill>
                          <a:latin typeface="Calibri"/>
                          <a:ea typeface="Calibri"/>
                          <a:cs typeface="Calibri"/>
                          <a:sym typeface="Calibri"/>
                        </a:rPr>
                        <a:t>  </a:t>
                      </a:r>
                      <a:endParaRPr dirty="0"/>
                    </a:p>
                    <a:p>
                      <a:pPr marL="0" marR="0" lvl="0" indent="0" algn="l" rtl="0">
                        <a:spcBef>
                          <a:spcPts val="0"/>
                        </a:spcBef>
                        <a:spcAft>
                          <a:spcPts val="0"/>
                        </a:spcAft>
                        <a:buNone/>
                      </a:pPr>
                      <a:r>
                        <a:rPr lang="cy-GB" sz="1100" i="1" dirty="0">
                          <a:solidFill>
                            <a:schemeClr val="dk1"/>
                          </a:solidFill>
                          <a:latin typeface="Calibri"/>
                          <a:ea typeface="Calibri"/>
                          <a:cs typeface="Calibri"/>
                          <a:sym typeface="Calibri"/>
                        </a:rPr>
                        <a:t>Welsh,English, International Languages, Literature</a:t>
                      </a:r>
                      <a:r>
                        <a:rPr lang="cy-GB" sz="1100" dirty="0">
                          <a:latin typeface="Calibri"/>
                          <a:ea typeface="Calibri"/>
                          <a:cs typeface="Calibri"/>
                          <a:sym typeface="Calibri"/>
                        </a:rPr>
                        <a:t> </a:t>
                      </a:r>
                      <a:endParaRPr dirty="0"/>
                    </a:p>
                  </a:txBody>
                  <a:tcPr marL="48550" marR="485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00">
                        <a:alpha val="86000"/>
                      </a:srgbClr>
                    </a:solidFill>
                  </a:tcPr>
                </a:tc>
                <a:tc hMerge="1">
                  <a:txBody>
                    <a:bodyPr/>
                    <a:lstStyle/>
                    <a:p>
                      <a:endParaRPr lang="en-US"/>
                    </a:p>
                  </a:txBody>
                  <a:tcPr/>
                </a:tc>
                <a:tc>
                  <a:txBody>
                    <a:bodyPr/>
                    <a:lstStyle/>
                    <a:p>
                      <a:pPr marL="0" marR="0" lvl="0" indent="0" algn="l" rtl="0">
                        <a:spcBef>
                          <a:spcPts val="0"/>
                        </a:spcBef>
                        <a:spcAft>
                          <a:spcPts val="0"/>
                        </a:spcAft>
                        <a:buNone/>
                      </a:pPr>
                      <a:r>
                        <a:rPr lang="cy-GB" sz="1100" dirty="0">
                          <a:latin typeface="Calibri"/>
                          <a:ea typeface="Calibri"/>
                          <a:cs typeface="Calibri"/>
                          <a:sym typeface="Calibri"/>
                        </a:rPr>
                        <a:t> </a:t>
                      </a:r>
                      <a:r>
                        <a:rPr lang="cy-GB" sz="1100" i="1" dirty="0">
                          <a:latin typeface="Calibri"/>
                          <a:ea typeface="Calibri"/>
                          <a:cs typeface="Calibri"/>
                          <a:sym typeface="Calibri"/>
                        </a:rPr>
                        <a:t>Disciplines developed in this school : </a:t>
                      </a:r>
                      <a:r>
                        <a:rPr lang="cy-GB" sz="1100" dirty="0">
                          <a:latin typeface="Calibri"/>
                          <a:ea typeface="Calibri"/>
                          <a:cs typeface="Calibri"/>
                          <a:sym typeface="Calibri"/>
                        </a:rPr>
                        <a:t>  </a:t>
                      </a:r>
                      <a:endParaRPr sz="1100" dirty="0">
                        <a:latin typeface="Times New Roman"/>
                        <a:ea typeface="Times New Roman"/>
                        <a:cs typeface="Times New Roman"/>
                        <a:sym typeface="Times New Roman"/>
                      </a:endParaRPr>
                    </a:p>
                    <a:p>
                      <a:pPr marL="0" marR="0" lvl="0" indent="0" algn="l" rtl="0">
                        <a:spcBef>
                          <a:spcPts val="0"/>
                        </a:spcBef>
                        <a:spcAft>
                          <a:spcPts val="0"/>
                        </a:spcAft>
                        <a:buNone/>
                      </a:pPr>
                      <a:r>
                        <a:rPr lang="cy-GB" sz="1100" i="1" dirty="0">
                          <a:latin typeface="Calibri"/>
                          <a:ea typeface="Calibri"/>
                          <a:cs typeface="Calibri"/>
                          <a:sym typeface="Calibri"/>
                        </a:rPr>
                        <a:t>Biology, Chemistry, Computer Science, Design and Technology, Physics </a:t>
                      </a:r>
                      <a:r>
                        <a:rPr lang="cy-GB" sz="1100" dirty="0">
                          <a:latin typeface="Calibri"/>
                          <a:ea typeface="Calibri"/>
                          <a:cs typeface="Calibri"/>
                          <a:sym typeface="Calibri"/>
                        </a:rPr>
                        <a:t> </a:t>
                      </a:r>
                      <a:endParaRPr sz="1100" dirty="0">
                        <a:latin typeface="Times New Roman"/>
                        <a:ea typeface="Times New Roman"/>
                        <a:cs typeface="Times New Roman"/>
                        <a:sym typeface="Times New Roman"/>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C4E59F"/>
                    </a:solidFill>
                  </a:tcPr>
                </a:tc>
                <a:extLst>
                  <a:ext uri="{0D108BD9-81ED-4DB2-BD59-A6C34878D82A}">
                    <a16:rowId xmlns:a16="http://schemas.microsoft.com/office/drawing/2014/main" val="10002"/>
                  </a:ext>
                </a:extLst>
              </a:tr>
              <a:tr h="615625">
                <a:tc gridSpan="10">
                  <a:txBody>
                    <a:bodyPr/>
                    <a:lstStyle/>
                    <a:p>
                      <a:pPr marL="0" marR="0" lvl="0" indent="0" algn="ctr" rtl="0">
                        <a:spcBef>
                          <a:spcPts val="0"/>
                        </a:spcBef>
                        <a:spcAft>
                          <a:spcPts val="0"/>
                        </a:spcAft>
                        <a:buNone/>
                      </a:pPr>
                      <a:r>
                        <a:rPr lang="cy-GB" sz="1400" b="1" i="0">
                          <a:solidFill>
                            <a:schemeClr val="dk1"/>
                          </a:solidFill>
                          <a:latin typeface="Calibri"/>
                          <a:ea typeface="Calibri"/>
                          <a:cs typeface="Calibri"/>
                          <a:sym typeface="Calibri"/>
                        </a:rPr>
                        <a:t>Cross Curricular Skills</a:t>
                      </a:r>
                      <a:endParaRPr/>
                    </a:p>
                    <a:p>
                      <a:pPr marL="0" marR="0" lvl="0" indent="0" algn="ctr" rtl="0">
                        <a:spcBef>
                          <a:spcPts val="0"/>
                        </a:spcBef>
                        <a:spcAft>
                          <a:spcPts val="0"/>
                        </a:spcAft>
                        <a:buNone/>
                      </a:pPr>
                      <a:r>
                        <a:rPr lang="cy-GB" sz="1400" b="0" i="1">
                          <a:solidFill>
                            <a:schemeClr val="dk1"/>
                          </a:solidFill>
                          <a:latin typeface="Calibri"/>
                          <a:ea typeface="Calibri"/>
                          <a:cs typeface="Calibri"/>
                          <a:sym typeface="Calibri"/>
                        </a:rPr>
                        <a:t>We will plan for the development of the following cross-curricular skills within and across the Areas of Learning and Experience using the revised national frameworks</a:t>
                      </a:r>
                      <a:endParaRPr sz="1400" b="0" i="1">
                        <a:latin typeface="Calibri"/>
                        <a:ea typeface="Calibri"/>
                        <a:cs typeface="Calibri"/>
                        <a:sym typeface="Calibri"/>
                      </a:endParaRPr>
                    </a:p>
                  </a:txBody>
                  <a:tcPr marL="48550" marR="485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CC2E5"/>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r h="229550">
                <a:tc gridSpan="3">
                  <a:txBody>
                    <a:bodyPr/>
                    <a:lstStyle/>
                    <a:p>
                      <a:pPr marL="0" marR="0" lvl="0" indent="0" algn="ctr" rtl="0">
                        <a:spcBef>
                          <a:spcPts val="0"/>
                        </a:spcBef>
                        <a:spcAft>
                          <a:spcPts val="0"/>
                        </a:spcAft>
                        <a:buNone/>
                      </a:pPr>
                      <a:r>
                        <a:rPr lang="cy-GB" sz="1400">
                          <a:solidFill>
                            <a:schemeClr val="dk1"/>
                          </a:solidFill>
                          <a:latin typeface="Calibri"/>
                          <a:ea typeface="Calibri"/>
                          <a:cs typeface="Calibri"/>
                          <a:sym typeface="Calibri"/>
                        </a:rPr>
                        <a:t>Literacy</a:t>
                      </a:r>
                      <a:endParaRPr sz="1400">
                        <a:latin typeface="Calibri"/>
                        <a:ea typeface="Calibri"/>
                        <a:cs typeface="Calibri"/>
                        <a:sym typeface="Calibri"/>
                      </a:endParaRPr>
                    </a:p>
                  </a:txBody>
                  <a:tcPr marL="48550" marR="485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tc hMerge="1">
                  <a:txBody>
                    <a:bodyPr/>
                    <a:lstStyle/>
                    <a:p>
                      <a:endParaRPr lang="en-US"/>
                    </a:p>
                  </a:txBody>
                  <a:tcPr/>
                </a:tc>
                <a:tc hMerge="1">
                  <a:txBody>
                    <a:bodyPr/>
                    <a:lstStyle/>
                    <a:p>
                      <a:endParaRPr lang="en-US"/>
                    </a:p>
                  </a:txBody>
                  <a:tcPr/>
                </a:tc>
                <a:tc gridSpan="4">
                  <a:txBody>
                    <a:bodyPr/>
                    <a:lstStyle/>
                    <a:p>
                      <a:pPr marL="0" marR="0" lvl="0" indent="0" algn="ctr" rtl="0">
                        <a:spcBef>
                          <a:spcPts val="0"/>
                        </a:spcBef>
                        <a:spcAft>
                          <a:spcPts val="0"/>
                        </a:spcAft>
                        <a:buNone/>
                      </a:pPr>
                      <a:r>
                        <a:rPr lang="cy-GB" sz="1400">
                          <a:solidFill>
                            <a:schemeClr val="dk1"/>
                          </a:solidFill>
                          <a:latin typeface="Calibri"/>
                          <a:ea typeface="Calibri"/>
                          <a:cs typeface="Calibri"/>
                          <a:sym typeface="Calibri"/>
                        </a:rPr>
                        <a:t>Numeracy</a:t>
                      </a:r>
                      <a:endParaRPr sz="1400">
                        <a:latin typeface="Calibri"/>
                        <a:ea typeface="Calibri"/>
                        <a:cs typeface="Calibri"/>
                        <a:sym typeface="Calibri"/>
                      </a:endParaRPr>
                    </a:p>
                  </a:txBody>
                  <a:tcPr marL="48550" marR="485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3">
                  <a:txBody>
                    <a:bodyPr/>
                    <a:lstStyle/>
                    <a:p>
                      <a:pPr marL="0" marR="0" lvl="0" indent="0" algn="ctr" rtl="0">
                        <a:spcBef>
                          <a:spcPts val="0"/>
                        </a:spcBef>
                        <a:spcAft>
                          <a:spcPts val="0"/>
                        </a:spcAft>
                        <a:buNone/>
                      </a:pPr>
                      <a:r>
                        <a:rPr lang="cy-GB" sz="1400">
                          <a:solidFill>
                            <a:schemeClr val="dk1"/>
                          </a:solidFill>
                          <a:latin typeface="Calibri"/>
                          <a:ea typeface="Calibri"/>
                          <a:cs typeface="Calibri"/>
                          <a:sym typeface="Calibri"/>
                        </a:rPr>
                        <a:t>Digital Competence</a:t>
                      </a:r>
                      <a:endParaRPr sz="1400">
                        <a:latin typeface="Calibri"/>
                        <a:ea typeface="Calibri"/>
                        <a:cs typeface="Calibri"/>
                        <a:sym typeface="Calibri"/>
                      </a:endParaRPr>
                    </a:p>
                  </a:txBody>
                  <a:tcPr marL="48550" marR="485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4"/>
                  </a:ext>
                </a:extLst>
              </a:tr>
              <a:tr h="410425">
                <a:tc gridSpan="10">
                  <a:txBody>
                    <a:bodyPr/>
                    <a:lstStyle/>
                    <a:p>
                      <a:pPr marL="0" marR="0" lvl="0" indent="0" algn="ctr" rtl="0">
                        <a:spcBef>
                          <a:spcPts val="0"/>
                        </a:spcBef>
                        <a:spcAft>
                          <a:spcPts val="0"/>
                        </a:spcAft>
                        <a:buNone/>
                      </a:pPr>
                      <a:r>
                        <a:rPr lang="cy-GB" sz="1400" b="1">
                          <a:solidFill>
                            <a:schemeClr val="dk1"/>
                          </a:solidFill>
                          <a:latin typeface="Calibri"/>
                          <a:ea typeface="Calibri"/>
                          <a:cs typeface="Calibri"/>
                          <a:sym typeface="Calibri"/>
                        </a:rPr>
                        <a:t>Cross-cutting themes</a:t>
                      </a:r>
                      <a:endParaRPr sz="1400">
                        <a:solidFill>
                          <a:schemeClr val="dk1"/>
                        </a:solidFill>
                        <a:latin typeface="Calibri"/>
                        <a:ea typeface="Calibri"/>
                        <a:cs typeface="Calibri"/>
                        <a:sym typeface="Calibri"/>
                      </a:endParaRPr>
                    </a:p>
                    <a:p>
                      <a:pPr marL="0" marR="0" lvl="0" indent="0" algn="ctr" rtl="0">
                        <a:spcBef>
                          <a:spcPts val="0"/>
                        </a:spcBef>
                        <a:spcAft>
                          <a:spcPts val="0"/>
                        </a:spcAft>
                        <a:buNone/>
                      </a:pPr>
                      <a:r>
                        <a:rPr lang="cy-GB" sz="1400" i="1">
                          <a:solidFill>
                            <a:schemeClr val="dk1"/>
                          </a:solidFill>
                          <a:latin typeface="Calibri"/>
                          <a:ea typeface="Calibri"/>
                          <a:cs typeface="Calibri"/>
                          <a:sym typeface="Calibri"/>
                        </a:rPr>
                        <a:t>We shall include and extend the themes below across the curriculum</a:t>
                      </a:r>
                      <a:endParaRPr sz="1400">
                        <a:latin typeface="Calibri"/>
                        <a:ea typeface="Calibri"/>
                        <a:cs typeface="Calibri"/>
                        <a:sym typeface="Calibri"/>
                      </a:endParaRPr>
                    </a:p>
                  </a:txBody>
                  <a:tcPr marL="48550" marR="485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CC2E5"/>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5"/>
                  </a:ext>
                </a:extLst>
              </a:tr>
              <a:tr h="660100">
                <a:tc gridSpan="2">
                  <a:txBody>
                    <a:bodyPr/>
                    <a:lstStyle/>
                    <a:p>
                      <a:pPr marL="0" marR="0" lvl="0" indent="0" algn="ctr" rtl="0">
                        <a:spcBef>
                          <a:spcPts val="0"/>
                        </a:spcBef>
                        <a:spcAft>
                          <a:spcPts val="0"/>
                        </a:spcAft>
                        <a:buNone/>
                      </a:pPr>
                      <a:r>
                        <a:rPr lang="cy-GB" sz="1200">
                          <a:solidFill>
                            <a:schemeClr val="dk1"/>
                          </a:solidFill>
                          <a:latin typeface="Calibri"/>
                          <a:ea typeface="Calibri"/>
                          <a:cs typeface="Calibri"/>
                          <a:sym typeface="Calibri"/>
                        </a:rPr>
                        <a:t>Relationships and sexuality education   </a:t>
                      </a:r>
                      <a:endParaRPr sz="1200">
                        <a:latin typeface="Calibri"/>
                        <a:ea typeface="Calibri"/>
                        <a:cs typeface="Calibri"/>
                        <a:sym typeface="Calibri"/>
                      </a:endParaRPr>
                    </a:p>
                  </a:txBody>
                  <a:tcPr marL="48550" marR="485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tc hMerge="1">
                  <a:txBody>
                    <a:bodyPr/>
                    <a:lstStyle/>
                    <a:p>
                      <a:endParaRPr lang="en-US"/>
                    </a:p>
                  </a:txBody>
                  <a:tcPr/>
                </a:tc>
                <a:tc gridSpan="2">
                  <a:txBody>
                    <a:bodyPr/>
                    <a:lstStyle/>
                    <a:p>
                      <a:pPr marL="0" marR="0" lvl="0" indent="0" algn="ctr" rtl="0">
                        <a:spcBef>
                          <a:spcPts val="0"/>
                        </a:spcBef>
                        <a:spcAft>
                          <a:spcPts val="0"/>
                        </a:spcAft>
                        <a:buNone/>
                      </a:pPr>
                      <a:r>
                        <a:rPr lang="cy-GB" sz="1200">
                          <a:solidFill>
                            <a:schemeClr val="dk1"/>
                          </a:solidFill>
                          <a:latin typeface="Calibri"/>
                          <a:ea typeface="Calibri"/>
                          <a:cs typeface="Calibri"/>
                          <a:sym typeface="Calibri"/>
                        </a:rPr>
                        <a:t>Human Rights education and the united Nations Convention on the Rights of the Child ( UNCRC</a:t>
                      </a:r>
                      <a:endParaRPr sz="1200">
                        <a:latin typeface="Calibri"/>
                        <a:ea typeface="Calibri"/>
                        <a:cs typeface="Calibri"/>
                        <a:sym typeface="Calibri"/>
                      </a:endParaRPr>
                    </a:p>
                  </a:txBody>
                  <a:tcPr marL="48550" marR="485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tc hMerge="1">
                  <a:txBody>
                    <a:bodyPr/>
                    <a:lstStyle/>
                    <a:p>
                      <a:endParaRPr lang="en-US"/>
                    </a:p>
                  </a:txBody>
                  <a:tcPr/>
                </a:tc>
                <a:tc gridSpan="2">
                  <a:txBody>
                    <a:bodyPr/>
                    <a:lstStyle/>
                    <a:p>
                      <a:pPr marL="0" marR="0" lvl="0" indent="0" algn="ctr" rtl="0">
                        <a:spcBef>
                          <a:spcPts val="0"/>
                        </a:spcBef>
                        <a:spcAft>
                          <a:spcPts val="0"/>
                        </a:spcAft>
                        <a:buNone/>
                      </a:pPr>
                      <a:r>
                        <a:rPr lang="cy-GB" sz="1200">
                          <a:solidFill>
                            <a:schemeClr val="dk1"/>
                          </a:solidFill>
                          <a:latin typeface="Calibri"/>
                          <a:ea typeface="Calibri"/>
                          <a:cs typeface="Calibri"/>
                          <a:sym typeface="Calibri"/>
                        </a:rPr>
                        <a:t>Diversity </a:t>
                      </a:r>
                      <a:endParaRPr sz="1200">
                        <a:solidFill>
                          <a:schemeClr val="dk1"/>
                        </a:solidFill>
                        <a:latin typeface="Calibri"/>
                        <a:ea typeface="Calibri"/>
                        <a:cs typeface="Calibri"/>
                        <a:sym typeface="Calibri"/>
                      </a:endParaRPr>
                    </a:p>
                  </a:txBody>
                  <a:tcPr marL="48550" marR="485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B w="12700" cap="flat" cmpd="sng">
                      <a:solidFill>
                        <a:srgbClr val="000000"/>
                      </a:solidFill>
                      <a:prstDash val="solid"/>
                      <a:round/>
                      <a:headEnd type="none" w="sm" len="sm"/>
                      <a:tailEnd type="none" w="sm" len="sm"/>
                    </a:lnB>
                    <a:solidFill>
                      <a:srgbClr val="DDEAF6"/>
                    </a:solidFill>
                  </a:tcPr>
                </a:tc>
                <a:tc hMerge="1">
                  <a:txBody>
                    <a:bodyPr/>
                    <a:lstStyle/>
                    <a:p>
                      <a:endParaRPr lang="en-US"/>
                    </a:p>
                  </a:txBody>
                  <a:tcPr/>
                </a:tc>
                <a:tc gridSpan="2">
                  <a:txBody>
                    <a:bodyPr/>
                    <a:lstStyle/>
                    <a:p>
                      <a:pPr marL="0" marR="0" lvl="0" indent="0" algn="l" rtl="0">
                        <a:spcBef>
                          <a:spcPts val="0"/>
                        </a:spcBef>
                        <a:spcAft>
                          <a:spcPts val="0"/>
                        </a:spcAft>
                        <a:buNone/>
                      </a:pPr>
                      <a:r>
                        <a:rPr lang="cy-GB" sz="1200">
                          <a:solidFill>
                            <a:schemeClr val="dk1"/>
                          </a:solidFill>
                          <a:latin typeface="Calibri"/>
                          <a:ea typeface="Calibri"/>
                          <a:cs typeface="Calibri"/>
                          <a:sym typeface="Calibri"/>
                        </a:rPr>
                        <a:t>Careers and work-related experience </a:t>
                      </a:r>
                      <a:endParaRPr/>
                    </a:p>
                  </a:txBody>
                  <a:tcPr marL="48550" marR="485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tc hMerge="1">
                  <a:txBody>
                    <a:bodyPr/>
                    <a:lstStyle/>
                    <a:p>
                      <a:endParaRPr lang="en-US"/>
                    </a:p>
                  </a:txBody>
                  <a:tcPr/>
                </a:tc>
                <a:tc gridSpan="2">
                  <a:txBody>
                    <a:bodyPr/>
                    <a:lstStyle/>
                    <a:p>
                      <a:pPr marL="0" marR="0" lvl="0" indent="0" algn="l" rtl="0">
                        <a:spcBef>
                          <a:spcPts val="0"/>
                        </a:spcBef>
                        <a:spcAft>
                          <a:spcPts val="0"/>
                        </a:spcAft>
                        <a:buNone/>
                      </a:pPr>
                      <a:r>
                        <a:rPr lang="cy-GB" sz="1200" dirty="0">
                          <a:solidFill>
                            <a:schemeClr val="dk1"/>
                          </a:solidFill>
                          <a:latin typeface="Calibri"/>
                          <a:ea typeface="Calibri"/>
                          <a:cs typeface="Calibri"/>
                          <a:sym typeface="Calibri"/>
                        </a:rPr>
                        <a:t>Local,National and International Context  </a:t>
                      </a:r>
                      <a:endParaRPr dirty="0"/>
                    </a:p>
                  </a:txBody>
                  <a:tcPr marL="48550" marR="4855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DEAF6"/>
                    </a:solidFill>
                  </a:tcPr>
                </a:tc>
                <a:tc hMerge="1">
                  <a:txBody>
                    <a:bodyPr/>
                    <a:lstStyle/>
                    <a:p>
                      <a:endParaRPr lang="en-US"/>
                    </a:p>
                  </a:txBody>
                  <a:tcPr/>
                </a:tc>
                <a:extLst>
                  <a:ext uri="{0D108BD9-81ED-4DB2-BD59-A6C34878D82A}">
                    <a16:rowId xmlns:a16="http://schemas.microsoft.com/office/drawing/2014/main" val="10006"/>
                  </a:ext>
                </a:extLst>
              </a:tr>
            </a:tbl>
          </a:graphicData>
        </a:graphic>
      </p:graphicFrame>
      <p:sp>
        <p:nvSpPr>
          <p:cNvPr id="157" name="Google Shape;157;p9"/>
          <p:cNvSpPr/>
          <p:nvPr/>
        </p:nvSpPr>
        <p:spPr>
          <a:xfrm>
            <a:off x="356116" y="5785691"/>
            <a:ext cx="11643537" cy="959045"/>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cy-GB" sz="1600" b="1">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marL="0" marR="0" lvl="0" indent="0" algn="l" rtl="0">
              <a:lnSpc>
                <a:spcPct val="115000"/>
              </a:lnSpc>
              <a:spcBef>
                <a:spcPts val="800"/>
              </a:spcBef>
              <a:spcAft>
                <a:spcPts val="0"/>
              </a:spcAft>
              <a:buNone/>
            </a:pPr>
            <a:r>
              <a:rPr lang="cy-GB" sz="1400">
                <a:solidFill>
                  <a:schemeClr val="dk1"/>
                </a:solidFill>
                <a:latin typeface="Calibri"/>
                <a:ea typeface="Calibri"/>
                <a:cs typeface="Calibri"/>
                <a:sym typeface="Calibri"/>
              </a:rPr>
              <a:t>The </a:t>
            </a:r>
            <a:r>
              <a:rPr lang="cy-GB" sz="1400" b="1">
                <a:solidFill>
                  <a:schemeClr val="dk1"/>
                </a:solidFill>
                <a:latin typeface="Calibri"/>
                <a:ea typeface="Calibri"/>
                <a:cs typeface="Calibri"/>
                <a:sym typeface="Calibri"/>
              </a:rPr>
              <a:t>What Matters Statements</a:t>
            </a:r>
            <a:r>
              <a:rPr lang="cy-GB" sz="1400">
                <a:solidFill>
                  <a:schemeClr val="dk1"/>
                </a:solidFill>
                <a:latin typeface="Calibri"/>
                <a:ea typeface="Calibri"/>
                <a:cs typeface="Calibri"/>
                <a:sym typeface="Calibri"/>
              </a:rPr>
              <a:t> for each Area will be the basis of our planning for progression, depth and breadth of skills and knowledge and for learner progress.</a:t>
            </a:r>
            <a:endParaRPr sz="1400">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9E62C471-EA64-C73C-059E-084CB0D7F118}"/>
              </a:ext>
            </a:extLst>
          </p:cNvPr>
          <p:cNvGraphicFramePr>
            <a:graphicFrameLocks noGrp="1"/>
          </p:cNvGraphicFramePr>
          <p:nvPr>
            <p:extLst>
              <p:ext uri="{D42A27DB-BD31-4B8C-83A1-F6EECF244321}">
                <p14:modId xmlns:p14="http://schemas.microsoft.com/office/powerpoint/2010/main" val="380725409"/>
              </p:ext>
            </p:extLst>
          </p:nvPr>
        </p:nvGraphicFramePr>
        <p:xfrm>
          <a:off x="710608" y="871871"/>
          <a:ext cx="10770784" cy="5794743"/>
        </p:xfrm>
        <a:graphic>
          <a:graphicData uri="http://schemas.openxmlformats.org/drawingml/2006/table">
            <a:tbl>
              <a:tblPr firstRow="1" firstCol="1" bandRow="1"/>
              <a:tblGrid>
                <a:gridCol w="1794616">
                  <a:extLst>
                    <a:ext uri="{9D8B030D-6E8A-4147-A177-3AD203B41FA5}">
                      <a16:colId xmlns:a16="http://schemas.microsoft.com/office/drawing/2014/main" val="2453039808"/>
                    </a:ext>
                  </a:extLst>
                </a:gridCol>
                <a:gridCol w="1794616">
                  <a:extLst>
                    <a:ext uri="{9D8B030D-6E8A-4147-A177-3AD203B41FA5}">
                      <a16:colId xmlns:a16="http://schemas.microsoft.com/office/drawing/2014/main" val="1546383218"/>
                    </a:ext>
                  </a:extLst>
                </a:gridCol>
                <a:gridCol w="1795388">
                  <a:extLst>
                    <a:ext uri="{9D8B030D-6E8A-4147-A177-3AD203B41FA5}">
                      <a16:colId xmlns:a16="http://schemas.microsoft.com/office/drawing/2014/main" val="1380375847"/>
                    </a:ext>
                  </a:extLst>
                </a:gridCol>
                <a:gridCol w="1795388">
                  <a:extLst>
                    <a:ext uri="{9D8B030D-6E8A-4147-A177-3AD203B41FA5}">
                      <a16:colId xmlns:a16="http://schemas.microsoft.com/office/drawing/2014/main" val="3515540894"/>
                    </a:ext>
                  </a:extLst>
                </a:gridCol>
                <a:gridCol w="1795388">
                  <a:extLst>
                    <a:ext uri="{9D8B030D-6E8A-4147-A177-3AD203B41FA5}">
                      <a16:colId xmlns:a16="http://schemas.microsoft.com/office/drawing/2014/main" val="2556334125"/>
                    </a:ext>
                  </a:extLst>
                </a:gridCol>
                <a:gridCol w="1795388">
                  <a:extLst>
                    <a:ext uri="{9D8B030D-6E8A-4147-A177-3AD203B41FA5}">
                      <a16:colId xmlns:a16="http://schemas.microsoft.com/office/drawing/2014/main" val="693729893"/>
                    </a:ext>
                  </a:extLst>
                </a:gridCol>
              </a:tblGrid>
              <a:tr h="479435">
                <a:tc>
                  <a:txBody>
                    <a:bodyPr/>
                    <a:lstStyle/>
                    <a:p>
                      <a:pPr algn="ctr">
                        <a:lnSpc>
                          <a:spcPct val="107000"/>
                        </a:lnSpc>
                        <a:spcAft>
                          <a:spcPts val="800"/>
                        </a:spcAft>
                      </a:pPr>
                      <a:r>
                        <a:rPr lang="en-GB" sz="10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Expressive Arts</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a:lnSpc>
                          <a:spcPct val="107000"/>
                        </a:lnSpc>
                        <a:spcAft>
                          <a:spcPts val="800"/>
                        </a:spcAft>
                      </a:pPr>
                      <a:r>
                        <a:rPr lang="en-GB" sz="10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Health and</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0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Well-Being</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a:lnSpc>
                          <a:spcPct val="107000"/>
                        </a:lnSpc>
                        <a:spcAft>
                          <a:spcPts val="800"/>
                        </a:spcAft>
                      </a:pPr>
                      <a:r>
                        <a:rPr lang="en-GB" sz="10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Humanities</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30A0"/>
                    </a:solidFill>
                  </a:tcPr>
                </a:tc>
                <a:tc>
                  <a:txBody>
                    <a:bodyPr/>
                    <a:lstStyle/>
                    <a:p>
                      <a:pPr algn="ctr">
                        <a:lnSpc>
                          <a:spcPct val="107000"/>
                        </a:lnSpc>
                        <a:spcAft>
                          <a:spcPts val="800"/>
                        </a:spcAft>
                      </a:pPr>
                      <a:r>
                        <a:rPr lang="en-GB" sz="10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Language, Literacy and Communication</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lnSpc>
                          <a:spcPct val="107000"/>
                        </a:lnSpc>
                        <a:spcAft>
                          <a:spcPts val="800"/>
                        </a:spcAft>
                      </a:pPr>
                      <a:r>
                        <a:rPr lang="en-GB" sz="10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Mathematics and Numeracy</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lnSpc>
                          <a:spcPct val="107000"/>
                        </a:lnSpc>
                        <a:spcAft>
                          <a:spcPts val="800"/>
                        </a:spcAft>
                      </a:pPr>
                      <a:r>
                        <a:rPr lang="en-GB" sz="10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Science and Technology</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8D08D"/>
                    </a:solidFill>
                  </a:tcPr>
                </a:tc>
                <a:extLst>
                  <a:ext uri="{0D108BD9-81ED-4DB2-BD59-A6C34878D82A}">
                    <a16:rowId xmlns:a16="http://schemas.microsoft.com/office/drawing/2014/main" val="3038123241"/>
                  </a:ext>
                </a:extLst>
              </a:tr>
              <a:tr h="1120641">
                <a:tc>
                  <a:txBody>
                    <a:bodyPr/>
                    <a:lstStyle/>
                    <a:p>
                      <a:pPr>
                        <a:lnSpc>
                          <a:spcPct val="107000"/>
                        </a:lnSpc>
                        <a:spcAft>
                          <a:spcPts val="800"/>
                        </a:spcAft>
                      </a:pPr>
                      <a:r>
                        <a:rPr lang="en-GB" sz="1000" b="1" dirty="0">
                          <a:effectLst/>
                          <a:latin typeface="Calibri" panose="020F0502020204030204" pitchFamily="34" charset="0"/>
                          <a:ea typeface="Calibri" panose="020F0502020204030204" pitchFamily="34" charset="0"/>
                          <a:cs typeface="Times New Roman" panose="02020603050405020304" pitchFamily="18" charset="0"/>
                        </a:rPr>
                        <a:t>WMS1 – </a:t>
                      </a:r>
                      <a:r>
                        <a:rPr lang="en-GB" sz="1000" dirty="0">
                          <a:effectLst/>
                          <a:latin typeface="Calibri" panose="020F0502020204030204" pitchFamily="34" charset="0"/>
                          <a:ea typeface="Calibri" panose="020F0502020204030204" pitchFamily="34" charset="0"/>
                          <a:cs typeface="Times New Roman" panose="02020603050405020304" pitchFamily="18" charset="0"/>
                        </a:rPr>
                        <a:t>Exploration through and of the Expressive Arts deepens our artistic knowledge and contributes to our understanding of identities, cultures and societies.</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WMS1 – </a:t>
                      </a:r>
                      <a:r>
                        <a:rPr lang="en-GB" sz="1000">
                          <a:effectLst/>
                          <a:latin typeface="Calibri" panose="020F0502020204030204" pitchFamily="34" charset="0"/>
                          <a:ea typeface="Calibri" panose="020F0502020204030204" pitchFamily="34" charset="0"/>
                          <a:cs typeface="Times New Roman" panose="02020603050405020304" pitchFamily="18" charset="0"/>
                        </a:rPr>
                        <a:t>Developing physical health and well-being has lifelong benefits.</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WMS1 – </a:t>
                      </a:r>
                      <a:r>
                        <a:rPr lang="en-GB" sz="1000">
                          <a:effectLst/>
                          <a:latin typeface="Calibri" panose="020F0502020204030204" pitchFamily="34" charset="0"/>
                          <a:ea typeface="Calibri" panose="020F0502020204030204" pitchFamily="34" charset="0"/>
                          <a:cs typeface="Times New Roman" panose="02020603050405020304" pitchFamily="18" charset="0"/>
                        </a:rPr>
                        <a:t>Enquiry, exploration and investigation inspire curiosity about the world, its past, present and future.</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WMS1 – </a:t>
                      </a:r>
                      <a:r>
                        <a:rPr lang="en-GB" sz="1000">
                          <a:effectLst/>
                          <a:latin typeface="Calibri" panose="020F0502020204030204" pitchFamily="34" charset="0"/>
                          <a:ea typeface="Calibri" panose="020F0502020204030204" pitchFamily="34" charset="0"/>
                          <a:cs typeface="Times New Roman" panose="02020603050405020304" pitchFamily="18" charset="0"/>
                        </a:rPr>
                        <a:t>Languages connect us.</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WMS1 – </a:t>
                      </a:r>
                      <a:r>
                        <a:rPr lang="en-GB" sz="1000">
                          <a:effectLst/>
                          <a:latin typeface="Calibri" panose="020F0502020204030204" pitchFamily="34" charset="0"/>
                          <a:ea typeface="Calibri" panose="020F0502020204030204" pitchFamily="34" charset="0"/>
                          <a:cs typeface="Times New Roman" panose="02020603050405020304" pitchFamily="18" charset="0"/>
                        </a:rPr>
                        <a:t>The number system is used to represent and compare relationships between numbers and quantities. </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WMS1 – </a:t>
                      </a:r>
                      <a:r>
                        <a:rPr lang="en-GB" sz="1000">
                          <a:effectLst/>
                          <a:latin typeface="Calibri" panose="020F0502020204030204" pitchFamily="34" charset="0"/>
                          <a:ea typeface="Calibri" panose="020F0502020204030204" pitchFamily="34" charset="0"/>
                          <a:cs typeface="Times New Roman" panose="02020603050405020304" pitchFamily="18" charset="0"/>
                        </a:rPr>
                        <a:t>Being curious and searching for answers is essential to understanding and predicting phenomena.</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925560743"/>
                  </a:ext>
                </a:extLst>
              </a:tr>
              <a:tr h="979787">
                <a:tc>
                  <a:txBody>
                    <a:bodyPr/>
                    <a:lstStyle/>
                    <a:p>
                      <a:pPr>
                        <a:lnSpc>
                          <a:spcPct val="107000"/>
                        </a:lnSpc>
                        <a:spcAft>
                          <a:spcPts val="800"/>
                        </a:spcAft>
                      </a:pPr>
                      <a:r>
                        <a:rPr lang="en-GB" sz="1000" b="1" dirty="0">
                          <a:effectLst/>
                          <a:latin typeface="Calibri" panose="020F0502020204030204" pitchFamily="34" charset="0"/>
                          <a:ea typeface="Calibri" panose="020F0502020204030204" pitchFamily="34" charset="0"/>
                          <a:cs typeface="Times New Roman" panose="02020603050405020304" pitchFamily="18" charset="0"/>
                        </a:rPr>
                        <a:t>WMS2 – </a:t>
                      </a:r>
                      <a:r>
                        <a:rPr lang="en-GB" sz="1000" dirty="0">
                          <a:effectLst/>
                          <a:latin typeface="Calibri" panose="020F0502020204030204" pitchFamily="34" charset="0"/>
                          <a:ea typeface="Calibri" panose="020F0502020204030204" pitchFamily="34" charset="0"/>
                          <a:cs typeface="Times New Roman" panose="02020603050405020304" pitchFamily="18" charset="0"/>
                        </a:rPr>
                        <a:t>Responding and reflecting both as artist and audience, is a fundamental part of learning about and through the Expressive Arts.</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WMS2 – </a:t>
                      </a:r>
                      <a:r>
                        <a:rPr lang="en-GB" sz="1000">
                          <a:effectLst/>
                          <a:latin typeface="Calibri" panose="020F0502020204030204" pitchFamily="34" charset="0"/>
                          <a:ea typeface="Calibri" panose="020F0502020204030204" pitchFamily="34" charset="0"/>
                          <a:cs typeface="Times New Roman" panose="02020603050405020304" pitchFamily="18" charset="0"/>
                        </a:rPr>
                        <a:t>How we process and respond to our experiences affects our mental health and emotional well-being.</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WMS2 – </a:t>
                      </a:r>
                      <a:r>
                        <a:rPr lang="en-GB" sz="1000">
                          <a:effectLst/>
                          <a:latin typeface="Calibri" panose="020F0502020204030204" pitchFamily="34" charset="0"/>
                          <a:ea typeface="Calibri" panose="020F0502020204030204" pitchFamily="34" charset="0"/>
                          <a:cs typeface="Times New Roman" panose="02020603050405020304" pitchFamily="18" charset="0"/>
                        </a:rPr>
                        <a:t>Events and human experiences are complex, and are perceived, interpreted and represented in different ways.</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WMS2 – </a:t>
                      </a:r>
                      <a:r>
                        <a:rPr lang="en-GB" sz="1000">
                          <a:effectLst/>
                          <a:latin typeface="Calibri" panose="020F0502020204030204" pitchFamily="34" charset="0"/>
                          <a:ea typeface="Calibri" panose="020F0502020204030204" pitchFamily="34" charset="0"/>
                          <a:cs typeface="Times New Roman" panose="02020603050405020304" pitchFamily="18" charset="0"/>
                        </a:rPr>
                        <a:t>Understanding languages is key to understanding the world around us.</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WMS2 – </a:t>
                      </a:r>
                      <a:r>
                        <a:rPr lang="en-GB" sz="1000">
                          <a:effectLst/>
                          <a:latin typeface="Calibri" panose="020F0502020204030204" pitchFamily="34" charset="0"/>
                          <a:ea typeface="Calibri" panose="020F0502020204030204" pitchFamily="34" charset="0"/>
                          <a:cs typeface="Times New Roman" panose="02020603050405020304" pitchFamily="18" charset="0"/>
                        </a:rPr>
                        <a:t>Algebra uses symbol systems to express the structure of mathematical relationships.</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WMS2 – </a:t>
                      </a:r>
                      <a:r>
                        <a:rPr lang="en-GB" sz="1000">
                          <a:effectLst/>
                          <a:latin typeface="Calibri" panose="020F0502020204030204" pitchFamily="34" charset="0"/>
                          <a:ea typeface="Calibri" panose="020F0502020204030204" pitchFamily="34" charset="0"/>
                          <a:cs typeface="Times New Roman" panose="02020603050405020304" pitchFamily="18" charset="0"/>
                        </a:rPr>
                        <a:t>Design thinking and engineering offer technical and creative ways to meet society’s needs and wants.</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238451138"/>
                  </a:ext>
                </a:extLst>
              </a:tr>
              <a:tr h="979787">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WMS3 – </a:t>
                      </a:r>
                      <a:r>
                        <a:rPr lang="en-GB" sz="1000">
                          <a:effectLst/>
                          <a:latin typeface="Calibri" panose="020F0502020204030204" pitchFamily="34" charset="0"/>
                          <a:ea typeface="Calibri" panose="020F0502020204030204" pitchFamily="34" charset="0"/>
                          <a:cs typeface="Times New Roman" panose="02020603050405020304" pitchFamily="18" charset="0"/>
                        </a:rPr>
                        <a:t>Creative work combines knowledge and skills using the senses, inspiration and imagination.</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WMS3 – </a:t>
                      </a:r>
                      <a:r>
                        <a:rPr lang="en-GB" sz="1000">
                          <a:effectLst/>
                          <a:latin typeface="Calibri" panose="020F0502020204030204" pitchFamily="34" charset="0"/>
                          <a:ea typeface="Calibri" panose="020F0502020204030204" pitchFamily="34" charset="0"/>
                          <a:cs typeface="Times New Roman" panose="02020603050405020304" pitchFamily="18" charset="0"/>
                        </a:rPr>
                        <a:t>Our decision-making impacts on the quality of our lives and the lives of others.</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WMS3 – </a:t>
                      </a:r>
                      <a:r>
                        <a:rPr lang="en-GB" sz="1000">
                          <a:effectLst/>
                          <a:latin typeface="Calibri" panose="020F0502020204030204" pitchFamily="34" charset="0"/>
                          <a:ea typeface="Calibri" panose="020F0502020204030204" pitchFamily="34" charset="0"/>
                          <a:cs typeface="Times New Roman" panose="02020603050405020304" pitchFamily="18" charset="0"/>
                        </a:rPr>
                        <a:t>Our natural world is diverse and dynamic, influenced by processes and human actions.</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WMS3 – </a:t>
                      </a:r>
                      <a:r>
                        <a:rPr lang="en-GB" sz="1000">
                          <a:effectLst/>
                          <a:latin typeface="Calibri" panose="020F0502020204030204" pitchFamily="34" charset="0"/>
                          <a:ea typeface="Calibri" panose="020F0502020204030204" pitchFamily="34" charset="0"/>
                          <a:cs typeface="Times New Roman" panose="02020603050405020304" pitchFamily="18" charset="0"/>
                        </a:rPr>
                        <a:t>Expressing ourselves through languages is key to communication.</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WMS3 – </a:t>
                      </a:r>
                      <a:r>
                        <a:rPr lang="en-GB" sz="1000">
                          <a:effectLst/>
                          <a:latin typeface="Calibri" panose="020F0502020204030204" pitchFamily="34" charset="0"/>
                          <a:ea typeface="Calibri" panose="020F0502020204030204" pitchFamily="34" charset="0"/>
                          <a:cs typeface="Times New Roman" panose="02020603050405020304" pitchFamily="18" charset="0"/>
                        </a:rPr>
                        <a:t>Geometry focuses on relationships involving shape, space and position, and measurement focuses on quantifying phenomena in the physical world.</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WMS3 – </a:t>
                      </a:r>
                      <a:r>
                        <a:rPr lang="en-GB" sz="1000">
                          <a:effectLst/>
                          <a:latin typeface="Calibri" panose="020F0502020204030204" pitchFamily="34" charset="0"/>
                          <a:ea typeface="Calibri" panose="020F0502020204030204" pitchFamily="34" charset="0"/>
                          <a:cs typeface="Times New Roman" panose="02020603050405020304" pitchFamily="18" charset="0"/>
                        </a:rPr>
                        <a:t>The world around us is full of living things which depend on each other for survival.</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168092282"/>
                  </a:ext>
                </a:extLst>
              </a:tr>
              <a:tr h="838933">
                <a:tc>
                  <a:txBody>
                    <a:bodyPr/>
                    <a:lstStyle/>
                    <a:p>
                      <a:pPr>
                        <a:lnSpc>
                          <a:spcPct val="107000"/>
                        </a:lnSpc>
                        <a:spcAft>
                          <a:spcPts val="800"/>
                        </a:spcAft>
                      </a:pPr>
                      <a:r>
                        <a:rPr lang="en-GB" sz="1000">
                          <a:effectLst/>
                          <a:latin typeface="Calibri" panose="020F0502020204030204" pitchFamily="34" charset="0"/>
                          <a:ea typeface="Calibri" panose="020F0502020204030204" pitchFamily="34" charset="0"/>
                          <a:cs typeface="Times New Roman" panose="02020603050405020304" pitchFamily="18" charset="0"/>
                        </a:rPr>
                        <a:t> </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WMS4 – </a:t>
                      </a:r>
                      <a:r>
                        <a:rPr lang="en-GB" sz="1000">
                          <a:effectLst/>
                          <a:latin typeface="Calibri" panose="020F0502020204030204" pitchFamily="34" charset="0"/>
                          <a:ea typeface="Calibri" panose="020F0502020204030204" pitchFamily="34" charset="0"/>
                          <a:cs typeface="Times New Roman" panose="02020603050405020304" pitchFamily="18" charset="0"/>
                        </a:rPr>
                        <a:t>How we engage with social influences shapes who we are and affects our health and well-being.</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WMS4 – </a:t>
                      </a:r>
                      <a:r>
                        <a:rPr lang="en-GB" sz="1000">
                          <a:effectLst/>
                          <a:latin typeface="Calibri" panose="020F0502020204030204" pitchFamily="34" charset="0"/>
                          <a:ea typeface="Calibri" panose="020F0502020204030204" pitchFamily="34" charset="0"/>
                          <a:cs typeface="Times New Roman" panose="02020603050405020304" pitchFamily="18" charset="0"/>
                        </a:rPr>
                        <a:t>Human societies are complex and diverse, and shaped by human actions and beliefs.</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WMS4 – </a:t>
                      </a:r>
                      <a:r>
                        <a:rPr lang="en-GB" sz="1000">
                          <a:effectLst/>
                          <a:latin typeface="Calibri" panose="020F0502020204030204" pitchFamily="34" charset="0"/>
                          <a:ea typeface="Calibri" panose="020F0502020204030204" pitchFamily="34" charset="0"/>
                          <a:cs typeface="Times New Roman" panose="02020603050405020304" pitchFamily="18" charset="0"/>
                        </a:rPr>
                        <a:t>Literature fires imagination and inspires creativity.</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WMS4 – </a:t>
                      </a:r>
                      <a:r>
                        <a:rPr lang="en-GB" sz="1000">
                          <a:effectLst/>
                          <a:latin typeface="Calibri" panose="020F0502020204030204" pitchFamily="34" charset="0"/>
                          <a:ea typeface="Calibri" panose="020F0502020204030204" pitchFamily="34" charset="0"/>
                          <a:cs typeface="Times New Roman" panose="02020603050405020304" pitchFamily="18" charset="0"/>
                        </a:rPr>
                        <a:t>Statistics represent data, probability models chance, and both support informed inferences and decisions.</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dirty="0">
                          <a:effectLst/>
                          <a:latin typeface="Calibri" panose="020F0502020204030204" pitchFamily="34" charset="0"/>
                          <a:ea typeface="Calibri" panose="020F0502020204030204" pitchFamily="34" charset="0"/>
                          <a:cs typeface="Times New Roman" panose="02020603050405020304" pitchFamily="18" charset="0"/>
                        </a:rPr>
                        <a:t>WMS4 – </a:t>
                      </a:r>
                      <a:r>
                        <a:rPr lang="en-GB" sz="1000" dirty="0">
                          <a:effectLst/>
                          <a:latin typeface="Calibri" panose="020F0502020204030204" pitchFamily="34" charset="0"/>
                          <a:ea typeface="Calibri" panose="020F0502020204030204" pitchFamily="34" charset="0"/>
                          <a:cs typeface="Times New Roman" panose="02020603050405020304" pitchFamily="18" charset="0"/>
                        </a:rPr>
                        <a:t>Matter and the way it behaves defines our universe and shapes our lives.</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94813337"/>
                  </a:ext>
                </a:extLst>
              </a:tr>
              <a:tr h="979787">
                <a:tc>
                  <a:txBody>
                    <a:bodyPr/>
                    <a:lstStyle/>
                    <a:p>
                      <a:pPr>
                        <a:lnSpc>
                          <a:spcPct val="107000"/>
                        </a:lnSpc>
                        <a:spcAft>
                          <a:spcPts val="800"/>
                        </a:spcAft>
                      </a:pPr>
                      <a:r>
                        <a:rPr lang="en-GB" sz="1000">
                          <a:effectLst/>
                          <a:latin typeface="Calibri" panose="020F0502020204030204" pitchFamily="34" charset="0"/>
                          <a:ea typeface="Calibri" panose="020F0502020204030204" pitchFamily="34" charset="0"/>
                          <a:cs typeface="Times New Roman" panose="02020603050405020304" pitchFamily="18" charset="0"/>
                        </a:rPr>
                        <a:t> </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WMS5 – </a:t>
                      </a:r>
                      <a:r>
                        <a:rPr lang="en-GB" sz="1000">
                          <a:effectLst/>
                          <a:latin typeface="Calibri" panose="020F0502020204030204" pitchFamily="34" charset="0"/>
                          <a:ea typeface="Calibri" panose="020F0502020204030204" pitchFamily="34" charset="0"/>
                          <a:cs typeface="Times New Roman" panose="02020603050405020304" pitchFamily="18" charset="0"/>
                        </a:rPr>
                        <a:t>Healthy relationships are fundamental to our well-being.</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WMS5 – </a:t>
                      </a:r>
                      <a:r>
                        <a:rPr lang="en-GB" sz="1000">
                          <a:effectLst/>
                          <a:latin typeface="Calibri" panose="020F0502020204030204" pitchFamily="34" charset="0"/>
                          <a:ea typeface="Calibri" panose="020F0502020204030204" pitchFamily="34" charset="0"/>
                          <a:cs typeface="Times New Roman" panose="02020603050405020304" pitchFamily="18" charset="0"/>
                        </a:rPr>
                        <a:t>Informed, self-aware citizens engage with the challenges and opportunities that face humanity, and are able to take considered and ethical action.</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 </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a:effectLst/>
                          <a:latin typeface="Calibri" panose="020F0502020204030204" pitchFamily="34" charset="0"/>
                          <a:ea typeface="Calibri" panose="020F0502020204030204" pitchFamily="34" charset="0"/>
                          <a:cs typeface="Times New Roman" panose="02020603050405020304" pitchFamily="18" charset="0"/>
                        </a:rPr>
                        <a:t> </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WMS5 – </a:t>
                      </a:r>
                      <a:r>
                        <a:rPr lang="en-GB" sz="1000">
                          <a:effectLst/>
                          <a:latin typeface="Calibri" panose="020F0502020204030204" pitchFamily="34" charset="0"/>
                          <a:ea typeface="Calibri" panose="020F0502020204030204" pitchFamily="34" charset="0"/>
                          <a:cs typeface="Times New Roman" panose="02020603050405020304" pitchFamily="18" charset="0"/>
                        </a:rPr>
                        <a:t>Forces and energy provide a foundation for understanding our universe.</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48528359"/>
                  </a:ext>
                </a:extLst>
              </a:tr>
              <a:tr h="416373">
                <a:tc>
                  <a:txBody>
                    <a:bodyPr/>
                    <a:lstStyle/>
                    <a:p>
                      <a:pPr>
                        <a:lnSpc>
                          <a:spcPct val="107000"/>
                        </a:lnSpc>
                        <a:spcAft>
                          <a:spcPts val="800"/>
                        </a:spcAft>
                      </a:pPr>
                      <a:r>
                        <a:rPr lang="en-GB" sz="1000">
                          <a:effectLst/>
                          <a:latin typeface="Calibri" panose="020F0502020204030204" pitchFamily="34" charset="0"/>
                          <a:ea typeface="Calibri" panose="020F0502020204030204" pitchFamily="34" charset="0"/>
                          <a:cs typeface="Times New Roman" panose="02020603050405020304" pitchFamily="18" charset="0"/>
                        </a:rPr>
                        <a:t> </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a:effectLst/>
                          <a:latin typeface="Calibri" panose="020F0502020204030204" pitchFamily="34" charset="0"/>
                          <a:ea typeface="Calibri" panose="020F0502020204030204" pitchFamily="34" charset="0"/>
                          <a:cs typeface="Times New Roman" panose="02020603050405020304" pitchFamily="18" charset="0"/>
                        </a:rPr>
                        <a:t> </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a:effectLst/>
                          <a:latin typeface="Calibri" panose="020F0502020204030204" pitchFamily="34" charset="0"/>
                          <a:ea typeface="Calibri" panose="020F0502020204030204" pitchFamily="34" charset="0"/>
                          <a:cs typeface="Times New Roman" panose="02020603050405020304" pitchFamily="18" charset="0"/>
                        </a:rPr>
                        <a:t> </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a:effectLst/>
                          <a:latin typeface="Calibri" panose="020F0502020204030204" pitchFamily="34" charset="0"/>
                          <a:ea typeface="Calibri" panose="020F0502020204030204" pitchFamily="34" charset="0"/>
                          <a:cs typeface="Times New Roman" panose="02020603050405020304" pitchFamily="18" charset="0"/>
                        </a:rPr>
                        <a:t> </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a:effectLst/>
                          <a:latin typeface="Calibri" panose="020F0502020204030204" pitchFamily="34" charset="0"/>
                          <a:ea typeface="Calibri" panose="020F0502020204030204" pitchFamily="34" charset="0"/>
                          <a:cs typeface="Times New Roman" panose="02020603050405020304" pitchFamily="18" charset="0"/>
                        </a:rPr>
                        <a:t> </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07000"/>
                        </a:lnSpc>
                        <a:spcAft>
                          <a:spcPts val="800"/>
                        </a:spcAft>
                      </a:pPr>
                      <a:r>
                        <a:rPr lang="en-GB" sz="1000" b="1" dirty="0">
                          <a:effectLst/>
                          <a:latin typeface="Calibri" panose="020F0502020204030204" pitchFamily="34" charset="0"/>
                          <a:ea typeface="Calibri" panose="020F0502020204030204" pitchFamily="34" charset="0"/>
                          <a:cs typeface="Times New Roman" panose="02020603050405020304" pitchFamily="18" charset="0"/>
                        </a:rPr>
                        <a:t>WMS6 – </a:t>
                      </a:r>
                      <a:r>
                        <a:rPr lang="en-GB" sz="1000" dirty="0">
                          <a:effectLst/>
                          <a:latin typeface="Calibri" panose="020F0502020204030204" pitchFamily="34" charset="0"/>
                          <a:ea typeface="Calibri" panose="020F0502020204030204" pitchFamily="34" charset="0"/>
                          <a:cs typeface="Times New Roman" panose="02020603050405020304" pitchFamily="18" charset="0"/>
                        </a:rPr>
                        <a:t>Computation is the foundation for our digital world.</a:t>
                      </a:r>
                    </a:p>
                  </a:txBody>
                  <a:tcPr marL="49565" marR="495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47099640"/>
                  </a:ext>
                </a:extLst>
              </a:tr>
            </a:tbl>
          </a:graphicData>
        </a:graphic>
      </p:graphicFrame>
      <p:sp>
        <p:nvSpPr>
          <p:cNvPr id="7" name="TextBox 6">
            <a:extLst>
              <a:ext uri="{FF2B5EF4-FFF2-40B4-BE49-F238E27FC236}">
                <a16:creationId xmlns:a16="http://schemas.microsoft.com/office/drawing/2014/main" id="{513B5176-0F53-9CC1-9934-FCE36E296EB5}"/>
              </a:ext>
            </a:extLst>
          </p:cNvPr>
          <p:cNvSpPr txBox="1"/>
          <p:nvPr/>
        </p:nvSpPr>
        <p:spPr>
          <a:xfrm>
            <a:off x="2262482" y="308341"/>
            <a:ext cx="7675499" cy="400110"/>
          </a:xfrm>
          <a:prstGeom prst="rect">
            <a:avLst/>
          </a:prstGeom>
          <a:noFill/>
        </p:spPr>
        <p:txBody>
          <a:bodyPr wrap="none" rtlCol="0">
            <a:spAutoFit/>
          </a:bodyPr>
          <a:lstStyle/>
          <a:p>
            <a:pPr algn="ctr"/>
            <a:r>
              <a:rPr lang="en-GB" sz="2000" b="1" u="sng" dirty="0">
                <a:latin typeface="Calibri" panose="020F0502020204030204" pitchFamily="34" charset="0"/>
                <a:cs typeface="Calibri" panose="020F0502020204030204" pitchFamily="34" charset="0"/>
              </a:rPr>
              <a:t>The What Matters Statements for all six Areas of Learning Experiences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1"/>
          <p:cNvSpPr/>
          <p:nvPr/>
        </p:nvSpPr>
        <p:spPr>
          <a:xfrm>
            <a:off x="101601" y="154226"/>
            <a:ext cx="12011377" cy="110799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cy-GB" sz="1600" b="1" dirty="0">
                <a:solidFill>
                  <a:schemeClr val="dk1"/>
                </a:solidFill>
                <a:latin typeface="Calibri"/>
                <a:ea typeface="Calibri"/>
                <a:cs typeface="Calibri"/>
                <a:sym typeface="Calibri"/>
              </a:rPr>
              <a:t>Assessment,  Progression and Reporting</a:t>
            </a:r>
            <a:endParaRPr sz="1600" dirty="0">
              <a:solidFill>
                <a:schemeClr val="dk1"/>
              </a:solidFill>
              <a:latin typeface="Calibri"/>
              <a:ea typeface="Calibri"/>
              <a:cs typeface="Calibri"/>
              <a:sym typeface="Calibri"/>
            </a:endParaRPr>
          </a:p>
          <a:p>
            <a:pPr marL="0" marR="0" lvl="0" indent="0" algn="l" rtl="0">
              <a:spcBef>
                <a:spcPts val="0"/>
              </a:spcBef>
              <a:spcAft>
                <a:spcPts val="0"/>
              </a:spcAft>
              <a:buNone/>
            </a:pPr>
            <a:r>
              <a:rPr lang="cy-GB" sz="1200" dirty="0">
                <a:solidFill>
                  <a:schemeClr val="dk1"/>
                </a:solidFill>
                <a:latin typeface="Calibri"/>
                <a:ea typeface="Calibri"/>
                <a:cs typeface="Calibri"/>
                <a:sym typeface="Calibri"/>
              </a:rPr>
              <a:t>We use the </a:t>
            </a:r>
            <a:r>
              <a:rPr lang="cy-GB" sz="1200" b="1" dirty="0">
                <a:solidFill>
                  <a:schemeClr val="dk1"/>
                </a:solidFill>
                <a:latin typeface="Calibri"/>
                <a:ea typeface="Calibri"/>
                <a:cs typeface="Calibri"/>
                <a:sym typeface="Calibri"/>
              </a:rPr>
              <a:t>Descriptions of Learning </a:t>
            </a:r>
            <a:r>
              <a:rPr lang="cy-GB" sz="1200" dirty="0">
                <a:solidFill>
                  <a:schemeClr val="dk1"/>
                </a:solidFill>
                <a:latin typeface="Calibri"/>
                <a:ea typeface="Calibri"/>
                <a:cs typeface="Calibri"/>
                <a:sym typeface="Calibri"/>
              </a:rPr>
              <a:t>for each </a:t>
            </a:r>
            <a:r>
              <a:rPr lang="cy-GB" sz="1200" b="1" dirty="0">
                <a:solidFill>
                  <a:schemeClr val="dk1"/>
                </a:solidFill>
                <a:latin typeface="Calibri"/>
                <a:ea typeface="Calibri"/>
                <a:cs typeface="Calibri"/>
                <a:sym typeface="Calibri"/>
              </a:rPr>
              <a:t>What Matters Statement </a:t>
            </a:r>
            <a:r>
              <a:rPr lang="cy-GB" sz="1200" dirty="0">
                <a:solidFill>
                  <a:schemeClr val="dk1"/>
                </a:solidFill>
                <a:latin typeface="Calibri"/>
                <a:ea typeface="Calibri"/>
                <a:cs typeface="Calibri"/>
                <a:sym typeface="Calibri"/>
              </a:rPr>
              <a:t>to assess and plan for learners' progress. </a:t>
            </a:r>
            <a:endParaRPr dirty="0"/>
          </a:p>
          <a:p>
            <a:pPr marL="0" marR="0" lvl="0" indent="0" algn="l" rtl="0">
              <a:spcBef>
                <a:spcPts val="0"/>
              </a:spcBef>
              <a:spcAft>
                <a:spcPts val="0"/>
              </a:spcAft>
              <a:buNone/>
            </a:pPr>
            <a:r>
              <a:rPr lang="cy-GB" sz="1200" dirty="0">
                <a:solidFill>
                  <a:schemeClr val="dk1"/>
                </a:solidFill>
                <a:latin typeface="Calibri"/>
                <a:ea typeface="Calibri"/>
                <a:cs typeface="Calibri"/>
                <a:sym typeface="Calibri"/>
              </a:rPr>
              <a:t>These broadly correspond to expectations for ages 5, 8, 11, 14 and 16 and offer guidance on how learners should demonstrate progress within each Statement. </a:t>
            </a:r>
            <a:endParaRPr dirty="0"/>
          </a:p>
          <a:p>
            <a:pPr marL="0" marR="0" lvl="0" indent="0" algn="l" rtl="0">
              <a:spcBef>
                <a:spcPts val="0"/>
              </a:spcBef>
              <a:spcAft>
                <a:spcPts val="0"/>
              </a:spcAft>
              <a:buNone/>
            </a:pPr>
            <a:r>
              <a:rPr lang="cy-GB" sz="1200" dirty="0">
                <a:solidFill>
                  <a:schemeClr val="dk1"/>
                </a:solidFill>
                <a:latin typeface="Calibri"/>
                <a:ea typeface="Calibri"/>
                <a:cs typeface="Calibri"/>
                <a:sym typeface="Calibri"/>
              </a:rPr>
              <a:t>These are not used as a list of tick boxes, but as tools to consider when planning for our learners' progress.</a:t>
            </a:r>
            <a:endParaRPr dirty="0"/>
          </a:p>
          <a:p>
            <a:pPr marL="0" marR="0" lvl="0" indent="0" algn="l" rtl="0">
              <a:spcBef>
                <a:spcPts val="0"/>
              </a:spcBef>
              <a:spcAft>
                <a:spcPts val="0"/>
              </a:spcAft>
              <a:buNone/>
            </a:pPr>
            <a:r>
              <a:rPr lang="cy-GB" sz="1200" dirty="0">
                <a:solidFill>
                  <a:schemeClr val="dk1"/>
                </a:solidFill>
                <a:latin typeface="Calibri"/>
                <a:ea typeface="Calibri"/>
                <a:cs typeface="Calibri"/>
                <a:sym typeface="Calibri"/>
              </a:rPr>
              <a:t>In addition, there are </a:t>
            </a:r>
            <a:r>
              <a:rPr lang="cy-GB" sz="1200" b="1" dirty="0">
                <a:solidFill>
                  <a:schemeClr val="dk1"/>
                </a:solidFill>
                <a:latin typeface="Calibri"/>
                <a:ea typeface="Calibri"/>
                <a:cs typeface="Calibri"/>
                <a:sym typeface="Calibri"/>
              </a:rPr>
              <a:t>Principles of  Progression </a:t>
            </a:r>
            <a:r>
              <a:rPr lang="cy-GB" sz="1200" dirty="0">
                <a:solidFill>
                  <a:schemeClr val="dk1"/>
                </a:solidFill>
                <a:latin typeface="Calibri"/>
                <a:ea typeface="Calibri"/>
                <a:cs typeface="Calibri"/>
                <a:sym typeface="Calibri"/>
              </a:rPr>
              <a:t>that underpin our planning for learners' progress across the fields over time.</a:t>
            </a:r>
            <a:endParaRPr dirty="0"/>
          </a:p>
        </p:txBody>
      </p:sp>
      <p:graphicFrame>
        <p:nvGraphicFramePr>
          <p:cNvPr id="168" name="Google Shape;168;p11"/>
          <p:cNvGraphicFramePr/>
          <p:nvPr/>
        </p:nvGraphicFramePr>
        <p:xfrm>
          <a:off x="2630663" y="1507220"/>
          <a:ext cx="6953250" cy="1019683"/>
        </p:xfrm>
        <a:graphic>
          <a:graphicData uri="http://schemas.openxmlformats.org/drawingml/2006/table">
            <a:tbl>
              <a:tblPr>
                <a:noFill/>
                <a:tableStyleId>{FFC931A3-11D4-43DF-B396-9D90C10F23C0}</a:tableStyleId>
              </a:tblPr>
              <a:tblGrid>
                <a:gridCol w="1390650">
                  <a:extLst>
                    <a:ext uri="{9D8B030D-6E8A-4147-A177-3AD203B41FA5}">
                      <a16:colId xmlns:a16="http://schemas.microsoft.com/office/drawing/2014/main" val="20000"/>
                    </a:ext>
                  </a:extLst>
                </a:gridCol>
                <a:gridCol w="1390650">
                  <a:extLst>
                    <a:ext uri="{9D8B030D-6E8A-4147-A177-3AD203B41FA5}">
                      <a16:colId xmlns:a16="http://schemas.microsoft.com/office/drawing/2014/main" val="20001"/>
                    </a:ext>
                  </a:extLst>
                </a:gridCol>
                <a:gridCol w="1390650">
                  <a:extLst>
                    <a:ext uri="{9D8B030D-6E8A-4147-A177-3AD203B41FA5}">
                      <a16:colId xmlns:a16="http://schemas.microsoft.com/office/drawing/2014/main" val="20002"/>
                    </a:ext>
                  </a:extLst>
                </a:gridCol>
                <a:gridCol w="1390650">
                  <a:extLst>
                    <a:ext uri="{9D8B030D-6E8A-4147-A177-3AD203B41FA5}">
                      <a16:colId xmlns:a16="http://schemas.microsoft.com/office/drawing/2014/main" val="20003"/>
                    </a:ext>
                  </a:extLst>
                </a:gridCol>
                <a:gridCol w="1390650">
                  <a:extLst>
                    <a:ext uri="{9D8B030D-6E8A-4147-A177-3AD203B41FA5}">
                      <a16:colId xmlns:a16="http://schemas.microsoft.com/office/drawing/2014/main" val="20004"/>
                    </a:ext>
                  </a:extLst>
                </a:gridCol>
              </a:tblGrid>
              <a:tr h="47850">
                <a:tc gridSpan="5">
                  <a:txBody>
                    <a:bodyPr/>
                    <a:lstStyle/>
                    <a:p>
                      <a:pPr marL="0" marR="0" lvl="0" indent="0" algn="ctr" rtl="0">
                        <a:lnSpc>
                          <a:spcPct val="115000"/>
                        </a:lnSpc>
                        <a:spcBef>
                          <a:spcPts val="0"/>
                        </a:spcBef>
                        <a:spcAft>
                          <a:spcPts val="0"/>
                        </a:spcAft>
                        <a:buNone/>
                      </a:pPr>
                      <a:r>
                        <a:rPr lang="cy-GB" sz="1100" b="1">
                          <a:latin typeface="Calibri"/>
                          <a:ea typeface="Calibri"/>
                          <a:cs typeface="Calibri"/>
                          <a:sym typeface="Calibri"/>
                        </a:rPr>
                        <a:t>Principles of  Progression </a:t>
                      </a:r>
                      <a:endParaRPr sz="1050" b="1">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CC2E5"/>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39700">
                <a:tc>
                  <a:txBody>
                    <a:bodyPr/>
                    <a:lstStyle/>
                    <a:p>
                      <a:pPr marL="0" marR="0" lvl="0" indent="0" algn="ctr" rtl="0">
                        <a:spcBef>
                          <a:spcPts val="0"/>
                        </a:spcBef>
                        <a:spcAft>
                          <a:spcPts val="0"/>
                        </a:spcAft>
                        <a:buNone/>
                      </a:pPr>
                      <a:r>
                        <a:rPr lang="cy-GB" sz="1100">
                          <a:latin typeface="Calibri"/>
                          <a:ea typeface="Calibri"/>
                          <a:cs typeface="Calibri"/>
                          <a:sym typeface="Calibri"/>
                        </a:rPr>
                        <a:t>Increasing breadth and depth of knowledge  </a:t>
                      </a:r>
                      <a:endParaRPr sz="1200">
                        <a:latin typeface="Times New Roman"/>
                        <a:ea typeface="Times New Roman"/>
                        <a:cs typeface="Times New Roman"/>
                        <a:sym typeface="Times New Roman"/>
                      </a:endParaRPr>
                    </a:p>
                    <a:p>
                      <a:pPr marL="0" marR="0" lvl="0" indent="0" algn="ctr" rtl="0">
                        <a:spcBef>
                          <a:spcPts val="0"/>
                        </a:spcBef>
                        <a:spcAft>
                          <a:spcPts val="0"/>
                        </a:spcAft>
                        <a:buNone/>
                      </a:pPr>
                      <a:r>
                        <a:rPr lang="cy-GB" sz="1100">
                          <a:latin typeface="Calibri"/>
                          <a:ea typeface="Calibri"/>
                          <a:cs typeface="Calibri"/>
                          <a:sym typeface="Calibri"/>
                        </a:rPr>
                        <a:t>  </a:t>
                      </a:r>
                      <a:endParaRPr sz="1200">
                        <a:latin typeface="Times New Roman"/>
                        <a:ea typeface="Times New Roman"/>
                        <a:cs typeface="Times New Roman"/>
                        <a:sym typeface="Times New Roman"/>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FEBF5"/>
                    </a:solidFill>
                  </a:tcPr>
                </a:tc>
                <a:tc>
                  <a:txBody>
                    <a:bodyPr/>
                    <a:lstStyle/>
                    <a:p>
                      <a:pPr marL="0" marR="0" lvl="0" indent="0" algn="ctr" rtl="0">
                        <a:spcBef>
                          <a:spcPts val="0"/>
                        </a:spcBef>
                        <a:spcAft>
                          <a:spcPts val="0"/>
                        </a:spcAft>
                        <a:buNone/>
                      </a:pPr>
                      <a:r>
                        <a:rPr lang="cy-GB" sz="1100">
                          <a:latin typeface="Calibri"/>
                          <a:ea typeface="Calibri"/>
                          <a:cs typeface="Calibri"/>
                          <a:sym typeface="Calibri"/>
                        </a:rPr>
                        <a:t>Deepening understanding of the ideas and disciplines in the Areas  </a:t>
                      </a:r>
                      <a:endParaRPr sz="1200">
                        <a:latin typeface="Times New Roman"/>
                        <a:ea typeface="Times New Roman"/>
                        <a:cs typeface="Times New Roman"/>
                        <a:sym typeface="Times New Roman"/>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FEBF5"/>
                    </a:solidFill>
                  </a:tcPr>
                </a:tc>
                <a:tc>
                  <a:txBody>
                    <a:bodyPr/>
                    <a:lstStyle/>
                    <a:p>
                      <a:pPr marL="0" marR="0" lvl="0" indent="0" algn="ctr" rtl="0">
                        <a:spcBef>
                          <a:spcPts val="0"/>
                        </a:spcBef>
                        <a:spcAft>
                          <a:spcPts val="0"/>
                        </a:spcAft>
                        <a:buNone/>
                      </a:pPr>
                      <a:r>
                        <a:rPr lang="cy-GB" sz="1100">
                          <a:latin typeface="Calibri"/>
                          <a:ea typeface="Calibri"/>
                          <a:cs typeface="Calibri"/>
                          <a:sym typeface="Calibri"/>
                        </a:rPr>
                        <a:t>Refinement and growing sophistication in the use and application of skills </a:t>
                      </a:r>
                      <a:endParaRPr sz="1200">
                        <a:latin typeface="Times New Roman"/>
                        <a:ea typeface="Times New Roman"/>
                        <a:cs typeface="Times New Roman"/>
                        <a:sym typeface="Times New Roman"/>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FEBF5"/>
                    </a:solidFill>
                  </a:tcPr>
                </a:tc>
                <a:tc>
                  <a:txBody>
                    <a:bodyPr/>
                    <a:lstStyle/>
                    <a:p>
                      <a:pPr marL="0" marR="0" lvl="0" indent="0" algn="ctr" rtl="0">
                        <a:spcBef>
                          <a:spcPts val="0"/>
                        </a:spcBef>
                        <a:spcAft>
                          <a:spcPts val="0"/>
                        </a:spcAft>
                        <a:buNone/>
                      </a:pPr>
                      <a:r>
                        <a:rPr lang="cy-GB" sz="1100">
                          <a:latin typeface="Calibri"/>
                          <a:ea typeface="Calibri"/>
                          <a:cs typeface="Calibri"/>
                          <a:sym typeface="Calibri"/>
                        </a:rPr>
                        <a:t>Making connections and transferring learning into new contexts </a:t>
                      </a:r>
                      <a:endParaRPr sz="1200">
                        <a:latin typeface="Times New Roman"/>
                        <a:ea typeface="Times New Roman"/>
                        <a:cs typeface="Times New Roman"/>
                        <a:sym typeface="Times New Roman"/>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FEBF5"/>
                    </a:solidFill>
                  </a:tcPr>
                </a:tc>
                <a:tc>
                  <a:txBody>
                    <a:bodyPr/>
                    <a:lstStyle/>
                    <a:p>
                      <a:pPr marL="0" marR="0" lvl="0" indent="0" algn="ctr" rtl="0">
                        <a:spcBef>
                          <a:spcPts val="0"/>
                        </a:spcBef>
                        <a:spcAft>
                          <a:spcPts val="0"/>
                        </a:spcAft>
                        <a:buNone/>
                      </a:pPr>
                      <a:r>
                        <a:rPr lang="cy-GB" sz="1100">
                          <a:latin typeface="Calibri"/>
                          <a:ea typeface="Calibri"/>
                          <a:cs typeface="Calibri"/>
                          <a:sym typeface="Calibri"/>
                        </a:rPr>
                        <a:t>Increasing effectiveness  </a:t>
                      </a:r>
                      <a:endParaRPr sz="1200">
                        <a:latin typeface="Times New Roman"/>
                        <a:ea typeface="Times New Roman"/>
                        <a:cs typeface="Times New Roman"/>
                        <a:sym typeface="Times New Roman"/>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FEBF5"/>
                    </a:solidFill>
                  </a:tcPr>
                </a:tc>
                <a:extLst>
                  <a:ext uri="{0D108BD9-81ED-4DB2-BD59-A6C34878D82A}">
                    <a16:rowId xmlns:a16="http://schemas.microsoft.com/office/drawing/2014/main" val="10001"/>
                  </a:ext>
                </a:extLst>
              </a:tr>
            </a:tbl>
          </a:graphicData>
        </a:graphic>
      </p:graphicFrame>
      <p:sp>
        <p:nvSpPr>
          <p:cNvPr id="169" name="Google Shape;169;p11"/>
          <p:cNvSpPr/>
          <p:nvPr/>
        </p:nvSpPr>
        <p:spPr>
          <a:xfrm>
            <a:off x="239148" y="2927609"/>
            <a:ext cx="11547507" cy="3600945"/>
          </a:xfrm>
          <a:prstGeom prst="rect">
            <a:avLst/>
          </a:prstGeom>
          <a:solidFill>
            <a:srgbClr val="BBD6EE"/>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cy-GB" sz="1200" dirty="0">
                <a:solidFill>
                  <a:schemeClr val="dk1"/>
                </a:solidFill>
                <a:latin typeface="Calibri" panose="020F0502020204030204" pitchFamily="34" charset="0"/>
                <a:ea typeface="Calibri"/>
                <a:cs typeface="Calibri" panose="020F0502020204030204" pitchFamily="34" charset="0"/>
                <a:sym typeface="Calibri"/>
              </a:rPr>
              <a:t>The Curriculum for Wales gives us the opportunity to ensure that learners' progress is the primary purpose of Assessment and not an accountability exercise. </a:t>
            </a:r>
            <a:endParaRPr sz="1200" dirty="0">
              <a:solidFill>
                <a:schemeClr val="dk1"/>
              </a:solidFill>
              <a:latin typeface="Calibri" panose="020F0502020204030204" pitchFamily="34" charset="0"/>
              <a:ea typeface="Calibri"/>
              <a:cs typeface="Calibri" panose="020F0502020204030204" pitchFamily="34" charset="0"/>
              <a:sym typeface="Calibri"/>
            </a:endParaRPr>
          </a:p>
          <a:p>
            <a:pPr marL="0" marR="0" lvl="0" indent="0" algn="l" rtl="0">
              <a:spcBef>
                <a:spcPts val="0"/>
              </a:spcBef>
              <a:spcAft>
                <a:spcPts val="0"/>
              </a:spcAft>
              <a:buNone/>
            </a:pPr>
            <a:endParaRPr sz="1200" dirty="0">
              <a:solidFill>
                <a:schemeClr val="dk1"/>
              </a:solidFill>
              <a:latin typeface="Calibri" panose="020F0502020204030204" pitchFamily="34" charset="0"/>
              <a:ea typeface="Calibri"/>
              <a:cs typeface="Calibri" panose="020F0502020204030204" pitchFamily="34" charset="0"/>
              <a:sym typeface="Calibri"/>
            </a:endParaRPr>
          </a:p>
          <a:p>
            <a:pPr marL="0" marR="0" lvl="0" indent="0" algn="l" rtl="0">
              <a:spcBef>
                <a:spcPts val="0"/>
              </a:spcBef>
              <a:spcAft>
                <a:spcPts val="0"/>
              </a:spcAft>
              <a:buNone/>
            </a:pPr>
            <a:r>
              <a:rPr lang="en-GB" sz="1200" dirty="0">
                <a:solidFill>
                  <a:schemeClr val="dk1"/>
                </a:solidFill>
                <a:latin typeface="Calibri" panose="020F0502020204030204" pitchFamily="34" charset="0"/>
                <a:ea typeface="Calibri"/>
                <a:cs typeface="Calibri" panose="020F0502020204030204" pitchFamily="34" charset="0"/>
                <a:sym typeface="Calibri"/>
              </a:rPr>
              <a:t>As a school we will implement the following assessment arrangements:</a:t>
            </a:r>
            <a:endParaRPr sz="1200" dirty="0">
              <a:latin typeface="Calibri" panose="020F0502020204030204" pitchFamily="34" charset="0"/>
              <a:cs typeface="Calibri" panose="020F0502020204030204" pitchFamily="34" charset="0"/>
            </a:endParaRPr>
          </a:p>
          <a:p>
            <a:pPr marL="0" marR="0" lvl="0" indent="0" algn="l" rtl="0">
              <a:spcBef>
                <a:spcPts val="0"/>
              </a:spcBef>
              <a:spcAft>
                <a:spcPts val="0"/>
              </a:spcAft>
              <a:buNone/>
            </a:pPr>
            <a:endParaRPr sz="1200" dirty="0">
              <a:solidFill>
                <a:schemeClr val="dk1"/>
              </a:solidFill>
              <a:latin typeface="Calibri" panose="020F0502020204030204" pitchFamily="34" charset="0"/>
              <a:ea typeface="Calibri"/>
              <a:cs typeface="Calibri" panose="020F0502020204030204" pitchFamily="34" charset="0"/>
              <a:sym typeface="Calibri"/>
            </a:endParaRPr>
          </a:p>
          <a:p>
            <a:pPr marL="171450" marR="0" lvl="0" indent="-171450" algn="l" rtl="0">
              <a:spcBef>
                <a:spcPts val="0"/>
              </a:spcBef>
              <a:spcAft>
                <a:spcPts val="0"/>
              </a:spcAft>
              <a:buFont typeface="Arial" panose="020B0604020202020204" pitchFamily="34" charset="0"/>
              <a:buChar char="•"/>
            </a:pPr>
            <a:r>
              <a:rPr lang="cy-GB" sz="1200" dirty="0">
                <a:solidFill>
                  <a:schemeClr val="dk1"/>
                </a:solidFill>
                <a:latin typeface="Calibri" panose="020F0502020204030204" pitchFamily="34" charset="0"/>
                <a:ea typeface="Calibri"/>
                <a:cs typeface="Calibri" panose="020F0502020204030204" pitchFamily="34" charset="0"/>
                <a:sym typeface="Calibri"/>
              </a:rPr>
              <a:t>Support individual learners on a daily basis based on their specific abilities, interests and needs.</a:t>
            </a:r>
            <a:endParaRPr sz="12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Font typeface="Arial" panose="020B0604020202020204" pitchFamily="34" charset="0"/>
              <a:buChar char="•"/>
            </a:pPr>
            <a:r>
              <a:rPr lang="cy-GB" sz="1200" dirty="0">
                <a:solidFill>
                  <a:schemeClr val="dk1"/>
                </a:solidFill>
                <a:latin typeface="Calibri" panose="020F0502020204030204" pitchFamily="34" charset="0"/>
                <a:ea typeface="Calibri"/>
                <a:cs typeface="Calibri" panose="020F0502020204030204" pitchFamily="34" charset="0"/>
                <a:sym typeface="Calibri"/>
              </a:rPr>
              <a:t>Formative assessment of consistently high quality in the day-to-day classroom to provide learners and practitioners with a clear picture of attainment and next steps.</a:t>
            </a:r>
            <a:endParaRPr sz="12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Font typeface="Arial" panose="020B0604020202020204" pitchFamily="34" charset="0"/>
              <a:buChar char="•"/>
            </a:pPr>
            <a:r>
              <a:rPr lang="cy-GB" sz="1200" dirty="0">
                <a:solidFill>
                  <a:schemeClr val="dk1"/>
                </a:solidFill>
                <a:latin typeface="Calibri" panose="020F0502020204030204" pitchFamily="34" charset="0"/>
                <a:ea typeface="Calibri"/>
                <a:cs typeface="Calibri" panose="020F0502020204030204" pitchFamily="34" charset="0"/>
                <a:sym typeface="Calibri"/>
              </a:rPr>
              <a:t>Identifying, capturing and reflecting on individual learner progress over time.</a:t>
            </a:r>
          </a:p>
          <a:p>
            <a:pPr marL="171450" marR="0" lvl="0" indent="-171450" algn="l" rtl="0">
              <a:spcBef>
                <a:spcPts val="0"/>
              </a:spcBef>
              <a:spcAft>
                <a:spcPts val="0"/>
              </a:spcAft>
              <a:buFont typeface="Arial" panose="020B0604020202020204" pitchFamily="34" charset="0"/>
              <a:buChar char="•"/>
            </a:pPr>
            <a:r>
              <a:rPr lang="cy-GB" sz="1200" dirty="0">
                <a:solidFill>
                  <a:schemeClr val="dk1"/>
                </a:solidFill>
                <a:latin typeface="Calibri" panose="020F0502020204030204" pitchFamily="34" charset="0"/>
                <a:ea typeface="Calibri"/>
                <a:cs typeface="Calibri" panose="020F0502020204030204" pitchFamily="34" charset="0"/>
                <a:sym typeface="Calibri"/>
              </a:rPr>
              <a:t>We support teacher assessment with National Numeracy and Literacy personalised assessments in Years 2-6. The literacy test has been designed to test the reading capabilities and the numeracy tests assess the children’s procedural maths and reasoning skills. </a:t>
            </a:r>
          </a:p>
          <a:p>
            <a:pPr marL="171450" marR="0" lvl="0" indent="-171450" algn="l" rtl="0">
              <a:spcBef>
                <a:spcPts val="0"/>
              </a:spcBef>
              <a:spcAft>
                <a:spcPts val="0"/>
              </a:spcAft>
              <a:buFont typeface="Arial" panose="020B0604020202020204" pitchFamily="34" charset="0"/>
              <a:buChar char="•"/>
            </a:pPr>
            <a:r>
              <a:rPr lang="cy-GB" sz="1200" dirty="0">
                <a:solidFill>
                  <a:schemeClr val="dk1"/>
                </a:solidFill>
                <a:latin typeface="Calibri" panose="020F0502020204030204" pitchFamily="34" charset="0"/>
                <a:ea typeface="Calibri"/>
                <a:cs typeface="Calibri" panose="020F0502020204030204" pitchFamily="34" charset="0"/>
                <a:sym typeface="Calibri"/>
              </a:rPr>
              <a:t>We assess and monitor each learner’s wellbeing through the use of PASS testing near the beginning of each school year.</a:t>
            </a:r>
          </a:p>
          <a:p>
            <a:pPr marL="171450" marR="0" lvl="0" indent="-171450" algn="l" rtl="0">
              <a:spcBef>
                <a:spcPts val="0"/>
              </a:spcBef>
              <a:spcAft>
                <a:spcPts val="0"/>
              </a:spcAft>
              <a:buFont typeface="Arial" panose="020B0604020202020204" pitchFamily="34" charset="0"/>
              <a:buChar char="•"/>
            </a:pPr>
            <a:r>
              <a:rPr lang="cy-GB" sz="1200" dirty="0">
                <a:solidFill>
                  <a:schemeClr val="dk1"/>
                </a:solidFill>
                <a:latin typeface="Calibri" panose="020F0502020204030204" pitchFamily="34" charset="0"/>
                <a:ea typeface="Calibri"/>
                <a:cs typeface="Calibri" panose="020F0502020204030204" pitchFamily="34" charset="0"/>
                <a:sym typeface="Calibri"/>
              </a:rPr>
              <a:t>We use Seesaw as a platform to record and share learner’s work during the school day.</a:t>
            </a:r>
          </a:p>
          <a:p>
            <a:pPr marL="171450" marR="0" lvl="0" indent="-171450" algn="l" rtl="0">
              <a:spcBef>
                <a:spcPts val="0"/>
              </a:spcBef>
              <a:spcAft>
                <a:spcPts val="0"/>
              </a:spcAft>
              <a:buFont typeface="Arial" panose="020B0604020202020204" pitchFamily="34" charset="0"/>
              <a:buChar char="•"/>
            </a:pPr>
            <a:r>
              <a:rPr lang="cy-GB" sz="1200" dirty="0">
                <a:solidFill>
                  <a:schemeClr val="dk1"/>
                </a:solidFill>
                <a:latin typeface="Calibri" panose="020F0502020204030204" pitchFamily="34" charset="0"/>
                <a:ea typeface="Calibri"/>
                <a:cs typeface="Calibri" panose="020F0502020204030204" pitchFamily="34" charset="0"/>
                <a:sym typeface="Calibri"/>
              </a:rPr>
              <a:t>ClassDojo is used as a platform to ensure regular and consistent communication with parents.</a:t>
            </a:r>
          </a:p>
          <a:p>
            <a:pPr marL="171450" marR="0" lvl="0" indent="-171450" algn="l" rtl="0">
              <a:spcBef>
                <a:spcPts val="0"/>
              </a:spcBef>
              <a:spcAft>
                <a:spcPts val="0"/>
              </a:spcAft>
              <a:buFont typeface="Arial" panose="020B0604020202020204" pitchFamily="34" charset="0"/>
              <a:buChar char="•"/>
            </a:pPr>
            <a:r>
              <a:rPr lang="cy-GB" sz="1200" dirty="0">
                <a:solidFill>
                  <a:schemeClr val="dk1"/>
                </a:solidFill>
                <a:latin typeface="Calibri" panose="020F0502020204030204" pitchFamily="34" charset="0"/>
                <a:ea typeface="Calibri"/>
                <a:cs typeface="Calibri" panose="020F0502020204030204" pitchFamily="34" charset="0"/>
                <a:sym typeface="Calibri"/>
              </a:rPr>
              <a:t>We continually assess individual progress through assessment of tasks in English and maths, and whole class attainment in each AoLE through whole school Assessment Portfolios.</a:t>
            </a:r>
          </a:p>
          <a:p>
            <a:pPr marL="171450" marR="0" lvl="0" indent="-171450" algn="l" rtl="0">
              <a:spcBef>
                <a:spcPts val="0"/>
              </a:spcBef>
              <a:spcAft>
                <a:spcPts val="0"/>
              </a:spcAft>
              <a:buFont typeface="Arial" panose="020B0604020202020204" pitchFamily="34" charset="0"/>
              <a:buChar char="•"/>
            </a:pPr>
            <a:r>
              <a:rPr lang="cy-GB" sz="1200" dirty="0">
                <a:solidFill>
                  <a:schemeClr val="dk1"/>
                </a:solidFill>
                <a:latin typeface="Calibri" panose="020F0502020204030204" pitchFamily="34" charset="0"/>
                <a:ea typeface="Calibri"/>
                <a:cs typeface="Calibri" panose="020F0502020204030204" pitchFamily="34" charset="0"/>
                <a:sym typeface="Calibri"/>
              </a:rPr>
              <a:t>Taith 360 will be utilised by all of our teachers as a tracking and assessment tool.</a:t>
            </a:r>
          </a:p>
          <a:p>
            <a:pPr marL="171450" marR="0" lvl="0" indent="-171450" algn="l" rtl="0">
              <a:spcBef>
                <a:spcPts val="0"/>
              </a:spcBef>
              <a:spcAft>
                <a:spcPts val="0"/>
              </a:spcAft>
              <a:buFont typeface="Arial" panose="020B0604020202020204" pitchFamily="34" charset="0"/>
              <a:buChar char="•"/>
            </a:pPr>
            <a:r>
              <a:rPr lang="cy-GB" sz="1200" dirty="0">
                <a:solidFill>
                  <a:schemeClr val="dk1"/>
                </a:solidFill>
                <a:latin typeface="Calibri" panose="020F0502020204030204" pitchFamily="34" charset="0"/>
                <a:ea typeface="Calibri"/>
                <a:cs typeface="Calibri" panose="020F0502020204030204" pitchFamily="34" charset="0"/>
                <a:sym typeface="Calibri"/>
              </a:rPr>
              <a:t>Analysis of completed work to gain an understanding of group progress in order to reflect on practice and inform future planning.</a:t>
            </a:r>
            <a:endParaRPr sz="12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Font typeface="Arial" panose="020B0604020202020204" pitchFamily="34" charset="0"/>
              <a:buChar char="•"/>
            </a:pPr>
            <a:r>
              <a:rPr lang="cy-GB" sz="1200" dirty="0">
                <a:solidFill>
                  <a:schemeClr val="dk1"/>
                </a:solidFill>
                <a:latin typeface="Calibri" panose="020F0502020204030204" pitchFamily="34" charset="0"/>
                <a:ea typeface="Calibri"/>
                <a:cs typeface="Calibri" panose="020F0502020204030204" pitchFamily="34" charset="0"/>
                <a:sym typeface="Calibri"/>
              </a:rPr>
              <a:t>Practitioners are given specific and regular periods to discuss the progress and needs of learners and specific groups of learners through professional dialogue in order to plan for further progress. Such discussions will also facilitate any transfer and transition between classes and schools.</a:t>
            </a:r>
            <a:endParaRPr sz="1200" dirty="0">
              <a:latin typeface="Calibri" panose="020F0502020204030204" pitchFamily="34" charset="0"/>
              <a:cs typeface="Calibri" panose="020F0502020204030204" pitchFamily="34" charset="0"/>
            </a:endParaRPr>
          </a:p>
          <a:p>
            <a:pPr marL="171450" marR="0" lvl="0" indent="-171450" algn="l" rtl="0">
              <a:spcBef>
                <a:spcPts val="0"/>
              </a:spcBef>
              <a:spcAft>
                <a:spcPts val="0"/>
              </a:spcAft>
              <a:buFont typeface="Arial" panose="020B0604020202020204" pitchFamily="34" charset="0"/>
              <a:buChar char="•"/>
            </a:pPr>
            <a:r>
              <a:rPr lang="cy-GB" sz="1200" dirty="0">
                <a:solidFill>
                  <a:schemeClr val="dk1"/>
                </a:solidFill>
                <a:latin typeface="Calibri" panose="020F0502020204030204" pitchFamily="34" charset="0"/>
                <a:ea typeface="Calibri"/>
                <a:cs typeface="Calibri" panose="020F0502020204030204" pitchFamily="34" charset="0"/>
                <a:sym typeface="Calibri"/>
              </a:rPr>
              <a:t>Regular discussions are held with learners and their parents/carers to discuss progress involving external agencies when necessary.</a:t>
            </a:r>
            <a:endParaRPr sz="1200" dirty="0">
              <a:latin typeface="Calibri" panose="020F0502020204030204" pitchFamily="34" charset="0"/>
              <a:cs typeface="Calibri" panose="020F0502020204030204" pitchFamily="34" charset="0"/>
            </a:endParaRPr>
          </a:p>
          <a:p>
            <a:pPr marL="0" marR="0" lvl="0" indent="0" algn="l" rtl="0">
              <a:spcBef>
                <a:spcPts val="0"/>
              </a:spcBef>
              <a:spcAft>
                <a:spcPts val="0"/>
              </a:spcAft>
              <a:buNone/>
            </a:pPr>
            <a:endParaRPr sz="1200" dirty="0">
              <a:solidFill>
                <a:schemeClr val="dk1"/>
              </a:solidFill>
              <a:latin typeface="Calibri"/>
              <a:ea typeface="Calibri"/>
              <a:cs typeface="Calibri"/>
              <a:sym typeface="Calibri"/>
            </a:endParaRPr>
          </a:p>
        </p:txBody>
      </p:sp>
      <p:pic>
        <p:nvPicPr>
          <p:cNvPr id="170" name="Google Shape;170;p11"/>
          <p:cNvPicPr preferRelativeResize="0"/>
          <p:nvPr/>
        </p:nvPicPr>
        <p:blipFill rotWithShape="1">
          <a:blip r:embed="rId3">
            <a:alphaModFix/>
          </a:blip>
          <a:srcRect/>
          <a:stretch/>
        </p:blipFill>
        <p:spPr>
          <a:xfrm rot="486554">
            <a:off x="185513" y="1340832"/>
            <a:ext cx="2269619" cy="1670754"/>
          </a:xfrm>
          <a:prstGeom prst="rect">
            <a:avLst/>
          </a:prstGeom>
          <a:noFill/>
          <a:ln>
            <a:noFill/>
          </a:ln>
        </p:spPr>
      </p:pic>
      <p:pic>
        <p:nvPicPr>
          <p:cNvPr id="171" name="Google Shape;171;p11"/>
          <p:cNvPicPr preferRelativeResize="0"/>
          <p:nvPr/>
        </p:nvPicPr>
        <p:blipFill rotWithShape="1">
          <a:blip r:embed="rId4">
            <a:alphaModFix/>
          </a:blip>
          <a:srcRect/>
          <a:stretch/>
        </p:blipFill>
        <p:spPr>
          <a:xfrm rot="-663705">
            <a:off x="9612525" y="1290379"/>
            <a:ext cx="2352107" cy="177409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12"/>
          <p:cNvSpPr txBox="1"/>
          <p:nvPr/>
        </p:nvSpPr>
        <p:spPr>
          <a:xfrm>
            <a:off x="161184" y="99836"/>
            <a:ext cx="11869632" cy="1170163"/>
          </a:xfrm>
          <a:prstGeom prst="rect">
            <a:avLst/>
          </a:prstGeom>
          <a:gradFill flip="none" rotWithShape="1">
            <a:gsLst>
              <a:gs pos="0">
                <a:schemeClr val="accent1">
                  <a:lumMod val="5000"/>
                  <a:lumOff val="95000"/>
                </a:schemeClr>
              </a:gs>
              <a:gs pos="40000">
                <a:schemeClr val="bg1">
                  <a:lumMod val="95000"/>
                </a:schemeClr>
              </a:gs>
              <a:gs pos="82000">
                <a:schemeClr val="bg1">
                  <a:lumMod val="75000"/>
                </a:schemeClr>
              </a:gs>
              <a:gs pos="100000">
                <a:schemeClr val="accent1">
                  <a:lumMod val="30000"/>
                  <a:lumOff val="70000"/>
                </a:schemeClr>
              </a:gs>
            </a:gsLst>
            <a:lin ang="0" scaled="1"/>
            <a:tileRect/>
          </a:gradFill>
          <a:ln w="28575" cap="flat" cmpd="sng">
            <a:solidFill>
              <a:srgbClr val="000000"/>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r>
              <a:rPr lang="cy-GB" sz="1100" b="1" u="sng" dirty="0">
                <a:solidFill>
                  <a:schemeClr val="dk1"/>
                </a:solidFill>
                <a:latin typeface="Calibri"/>
                <a:ea typeface="Calibri"/>
                <a:cs typeface="Calibri"/>
                <a:sym typeface="Calibri"/>
              </a:rPr>
              <a:t>Example overview of the curriculum design elements in action</a:t>
            </a:r>
            <a:endParaRPr sz="1100" dirty="0">
              <a:solidFill>
                <a:schemeClr val="dk1"/>
              </a:solidFill>
              <a:latin typeface="Calibri"/>
              <a:ea typeface="Calibri"/>
              <a:cs typeface="Calibri"/>
              <a:sym typeface="Calibri"/>
            </a:endParaRPr>
          </a:p>
          <a:p>
            <a:pPr lvl="0"/>
            <a:r>
              <a:rPr lang="cy-GB" sz="1050" dirty="0">
                <a:solidFill>
                  <a:schemeClr val="dk1"/>
                </a:solidFill>
                <a:latin typeface="Calibri"/>
                <a:ea typeface="Calibri"/>
                <a:cs typeface="Calibri"/>
                <a:sym typeface="Calibri"/>
              </a:rPr>
              <a:t>Most of the learning experiences at Ysgol Rhostyllen will be based upon a topic within a specific AoLE. </a:t>
            </a:r>
            <a:r>
              <a:rPr lang="en-GB" sz="1050" dirty="0">
                <a:solidFill>
                  <a:schemeClr val="dk1"/>
                </a:solidFill>
                <a:latin typeface="Calibri"/>
                <a:ea typeface="Calibri"/>
                <a:cs typeface="Calibri"/>
                <a:sym typeface="Calibri"/>
              </a:rPr>
              <a:t>For each </a:t>
            </a:r>
            <a:r>
              <a:rPr lang="en-GB" sz="1050" dirty="0" err="1">
                <a:solidFill>
                  <a:schemeClr val="dk1"/>
                </a:solidFill>
                <a:latin typeface="Calibri"/>
                <a:ea typeface="Calibri"/>
                <a:cs typeface="Calibri"/>
                <a:sym typeface="Calibri"/>
              </a:rPr>
              <a:t>AoLE</a:t>
            </a:r>
            <a:r>
              <a:rPr lang="en-GB" sz="1050" dirty="0">
                <a:solidFill>
                  <a:schemeClr val="dk1"/>
                </a:solidFill>
                <a:latin typeface="Calibri"/>
                <a:ea typeface="Calibri"/>
                <a:cs typeface="Calibri"/>
                <a:sym typeface="Calibri"/>
              </a:rPr>
              <a:t>, class teachers work closely with their class to decide topics and create topic webs to build upon the interests and knowledge of the children, with the aim of creating a range of ideas for learning experiences to take place across the half term. Below is an example of Year 3’s Expressive Arts topic ‘Urdd </a:t>
            </a:r>
            <a:r>
              <a:rPr lang="en-GB" sz="1050" dirty="0" err="1">
                <a:solidFill>
                  <a:schemeClr val="dk1"/>
                </a:solidFill>
                <a:latin typeface="Calibri"/>
                <a:ea typeface="Calibri"/>
                <a:cs typeface="Calibri"/>
                <a:sym typeface="Calibri"/>
              </a:rPr>
              <a:t>Gobaith</a:t>
            </a:r>
            <a:r>
              <a:rPr lang="en-GB" sz="1050" dirty="0">
                <a:solidFill>
                  <a:schemeClr val="dk1"/>
                </a:solidFill>
                <a:latin typeface="Calibri"/>
                <a:ea typeface="Calibri"/>
                <a:cs typeface="Calibri"/>
                <a:sym typeface="Calibri"/>
              </a:rPr>
              <a:t> Cymru’ and the two topic webs centred around this theme. On the left is the Expressive Arts topic web for the which is split into the different strands of the Expressive Arts </a:t>
            </a:r>
            <a:r>
              <a:rPr lang="en-GB" sz="1050" dirty="0" err="1">
                <a:solidFill>
                  <a:schemeClr val="dk1"/>
                </a:solidFill>
                <a:latin typeface="Calibri"/>
                <a:ea typeface="Calibri"/>
                <a:cs typeface="Calibri"/>
                <a:sym typeface="Calibri"/>
              </a:rPr>
              <a:t>AoLE</a:t>
            </a:r>
            <a:r>
              <a:rPr lang="en-GB" sz="1050" dirty="0">
                <a:solidFill>
                  <a:schemeClr val="dk1"/>
                </a:solidFill>
                <a:latin typeface="Calibri"/>
                <a:ea typeface="Calibri"/>
                <a:cs typeface="Calibri"/>
                <a:sym typeface="Calibri"/>
              </a:rPr>
              <a:t>, with these learning experiences taking place as part of the Expressive Arts focus for this half term. On the right is the cross-curricular topic web relating to this topic, with lesson ideas relating to the other five </a:t>
            </a:r>
            <a:r>
              <a:rPr lang="en-GB" sz="1050" dirty="0" err="1">
                <a:solidFill>
                  <a:schemeClr val="dk1"/>
                </a:solidFill>
                <a:latin typeface="Calibri"/>
                <a:ea typeface="Calibri"/>
                <a:cs typeface="Calibri"/>
                <a:sym typeface="Calibri"/>
              </a:rPr>
              <a:t>AoLE’s</a:t>
            </a:r>
            <a:r>
              <a:rPr lang="en-GB" sz="1050" dirty="0">
                <a:solidFill>
                  <a:schemeClr val="dk1"/>
                </a:solidFill>
                <a:latin typeface="Calibri"/>
                <a:ea typeface="Calibri"/>
                <a:cs typeface="Calibri"/>
                <a:sym typeface="Calibri"/>
              </a:rPr>
              <a:t> all detailed with these experiences to be delivered in a cross-curricular approach.</a:t>
            </a:r>
            <a:r>
              <a:rPr lang="cy-GB" sz="1050" dirty="0">
                <a:solidFill>
                  <a:schemeClr val="dk1"/>
                </a:solidFill>
                <a:latin typeface="Calibri"/>
                <a:ea typeface="Calibri"/>
                <a:cs typeface="Calibri"/>
                <a:sym typeface="Calibri"/>
              </a:rPr>
              <a:t> It aims to address several aspects of each of the 4 purposes. It also provides opportunities to develop the cross-curricular skills, Literacy, Numeracy and Digital Competence within and across the 6 Areas of Learning and Experience. </a:t>
            </a:r>
            <a:endParaRPr sz="1050" dirty="0">
              <a:solidFill>
                <a:schemeClr val="dk1"/>
              </a:solidFill>
              <a:latin typeface="Calibri"/>
              <a:ea typeface="Calibri"/>
              <a:cs typeface="Calibri"/>
              <a:sym typeface="Calibri"/>
            </a:endParaRPr>
          </a:p>
          <a:p>
            <a:pPr marL="0" marR="0" lvl="0" indent="0" algn="l" rtl="0">
              <a:spcBef>
                <a:spcPts val="0"/>
              </a:spcBef>
              <a:spcAft>
                <a:spcPts val="0"/>
              </a:spcAft>
              <a:buNone/>
            </a:pPr>
            <a:r>
              <a:rPr lang="cy-GB" sz="1050" dirty="0">
                <a:solidFill>
                  <a:schemeClr val="dk1"/>
                </a:solidFill>
                <a:latin typeface="Calibri"/>
                <a:ea typeface="Calibri"/>
                <a:cs typeface="Calibri"/>
                <a:sym typeface="Calibri"/>
              </a:rPr>
              <a:t> </a:t>
            </a:r>
            <a:endParaRPr dirty="0"/>
          </a:p>
          <a:p>
            <a:pPr marL="0" marR="0" lvl="0" indent="0" algn="l" rtl="0">
              <a:lnSpc>
                <a:spcPct val="115000"/>
              </a:lnSpc>
              <a:spcBef>
                <a:spcPts val="0"/>
              </a:spcBef>
              <a:spcAft>
                <a:spcPts val="0"/>
              </a:spcAft>
              <a:buNone/>
            </a:pPr>
            <a:r>
              <a:rPr lang="cy-GB" sz="1000" dirty="0">
                <a:solidFill>
                  <a:schemeClr val="dk1"/>
                </a:solidFill>
                <a:latin typeface="Calibri"/>
                <a:ea typeface="Calibri"/>
                <a:cs typeface="Calibri"/>
                <a:sym typeface="Calibri"/>
              </a:rPr>
              <a:t> </a:t>
            </a:r>
            <a:endParaRPr sz="1000" dirty="0">
              <a:solidFill>
                <a:schemeClr val="dk1"/>
              </a:solidFill>
              <a:latin typeface="Calibri"/>
              <a:ea typeface="Calibri"/>
              <a:cs typeface="Calibri"/>
              <a:sym typeface="Calibri"/>
            </a:endParaRPr>
          </a:p>
          <a:p>
            <a:pPr marL="0" marR="0" lvl="0" indent="0" algn="l" rtl="0">
              <a:lnSpc>
                <a:spcPct val="115000"/>
              </a:lnSpc>
              <a:spcBef>
                <a:spcPts val="0"/>
              </a:spcBef>
              <a:spcAft>
                <a:spcPts val="0"/>
              </a:spcAft>
              <a:buNone/>
            </a:pPr>
            <a:r>
              <a:rPr lang="cy-GB" sz="1000" dirty="0">
                <a:solidFill>
                  <a:schemeClr val="dk1"/>
                </a:solidFill>
                <a:latin typeface="Calibri"/>
                <a:ea typeface="Calibri"/>
                <a:cs typeface="Calibri"/>
                <a:sym typeface="Calibri"/>
              </a:rPr>
              <a:t> </a:t>
            </a:r>
            <a:endParaRPr sz="1050" dirty="0">
              <a:solidFill>
                <a:schemeClr val="dk1"/>
              </a:solidFill>
              <a:latin typeface="Calibri"/>
              <a:ea typeface="Calibri"/>
              <a:cs typeface="Calibri"/>
              <a:sym typeface="Calibri"/>
            </a:endParaRPr>
          </a:p>
        </p:txBody>
      </p:sp>
      <p:pic>
        <p:nvPicPr>
          <p:cNvPr id="5" name="Picture 4">
            <a:extLst>
              <a:ext uri="{FF2B5EF4-FFF2-40B4-BE49-F238E27FC236}">
                <a16:creationId xmlns:a16="http://schemas.microsoft.com/office/drawing/2014/main" id="{A0F9E15F-F6C0-5C0A-88A1-63CDF7F8D01D}"/>
              </a:ext>
            </a:extLst>
          </p:cNvPr>
          <p:cNvPicPr>
            <a:picLocks noChangeAspect="1"/>
          </p:cNvPicPr>
          <p:nvPr/>
        </p:nvPicPr>
        <p:blipFill>
          <a:blip r:embed="rId3"/>
          <a:stretch>
            <a:fillRect/>
          </a:stretch>
        </p:blipFill>
        <p:spPr>
          <a:xfrm>
            <a:off x="0" y="1403498"/>
            <a:ext cx="6018028" cy="4727344"/>
          </a:xfrm>
          <a:prstGeom prst="rect">
            <a:avLst/>
          </a:prstGeom>
        </p:spPr>
      </p:pic>
      <p:pic>
        <p:nvPicPr>
          <p:cNvPr id="7" name="Picture 6">
            <a:extLst>
              <a:ext uri="{FF2B5EF4-FFF2-40B4-BE49-F238E27FC236}">
                <a16:creationId xmlns:a16="http://schemas.microsoft.com/office/drawing/2014/main" id="{FEF96A38-D9A0-8AE4-7D1A-273E19BA62B5}"/>
              </a:ext>
            </a:extLst>
          </p:cNvPr>
          <p:cNvPicPr>
            <a:picLocks noChangeAspect="1"/>
          </p:cNvPicPr>
          <p:nvPr/>
        </p:nvPicPr>
        <p:blipFill>
          <a:blip r:embed="rId4"/>
          <a:stretch>
            <a:fillRect/>
          </a:stretch>
        </p:blipFill>
        <p:spPr>
          <a:xfrm>
            <a:off x="6018028" y="2030819"/>
            <a:ext cx="6173972" cy="4727344"/>
          </a:xfrm>
          <a:prstGeom prst="rect">
            <a:avLst/>
          </a:prstGeom>
        </p:spPr>
      </p:pic>
    </p:spTree>
  </p:cSld>
  <p:clrMapOvr>
    <a:masterClrMapping/>
  </p:clrMapOvr>
</p:sld>
</file>

<file path=ppt/theme/theme1.xml><?xml version="1.0" encoding="utf-8"?>
<a:theme xmlns:a="http://schemas.openxmlformats.org/drawingml/2006/main" name="Thema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347</TotalTime>
  <Words>3497</Words>
  <Application>Microsoft Office PowerPoint</Application>
  <PresentationFormat>Widescreen</PresentationFormat>
  <Paragraphs>277</Paragraphs>
  <Slides>11</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Noto Sans Symbols</vt:lpstr>
      <vt:lpstr>Corben</vt:lpstr>
      <vt:lpstr>Times New Roman</vt:lpstr>
      <vt:lpstr>Quattrocento Sans</vt:lpstr>
      <vt:lpstr>Thema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Gruffydd Stella (GwE)</dc:creator>
  <cp:lastModifiedBy>H Rowlands (Ysgol Rhostyllen)</cp:lastModifiedBy>
  <cp:revision>7</cp:revision>
  <dcterms:created xsi:type="dcterms:W3CDTF">2022-01-28T17:18:47Z</dcterms:created>
  <dcterms:modified xsi:type="dcterms:W3CDTF">2025-10-06T10:21:38Z</dcterms:modified>
</cp:coreProperties>
</file>